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57" r:id="rId9"/>
    <p:sldId id="258" r:id="rId10"/>
    <p:sldId id="259" r:id="rId11"/>
    <p:sldId id="260" r:id="rId12"/>
    <p:sldId id="261" r:id="rId13"/>
    <p:sldId id="262"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Objects="1">
      <p:cViewPr varScale="1">
        <p:scale>
          <a:sx n="66" d="100"/>
          <a:sy n="66" d="100"/>
        </p:scale>
        <p:origin x="0" y="0"/>
      </p:cViewPr>
      <p:guideLst/>
    </p:cSldViewPr>
  </p:slide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a:spLocks/>
          </p:cNvSpPr>
          <p:nvPr/>
        </p:nvSpPr>
        <p:spPr bwMode="auto">
          <a:xfrm>
            <a:off x="3557016" y="630936"/>
            <a:ext cx="5235575" cy="5229225"/>
          </a:xfrm>
          <a:custGeom>
            <a:avLst/>
            <a:gdLst>
              <a:gd name="T0" fmla="*/ 1802 w 3298"/>
              <a:gd name="T1" fmla="*/ 55 h 3294"/>
              <a:gd name="T2" fmla="*/ 1984 w 3298"/>
              <a:gd name="T3" fmla="*/ 129 h 3294"/>
              <a:gd name="T4" fmla="*/ 2187 w 3298"/>
              <a:gd name="T5" fmla="*/ 111 h 3294"/>
              <a:gd name="T6" fmla="*/ 2350 w 3298"/>
              <a:gd name="T7" fmla="*/ 175 h 3294"/>
              <a:gd name="T8" fmla="*/ 2467 w 3298"/>
              <a:gd name="T9" fmla="*/ 319 h 3294"/>
              <a:gd name="T10" fmla="*/ 2623 w 3298"/>
              <a:gd name="T11" fmla="*/ 402 h 3294"/>
              <a:gd name="T12" fmla="*/ 2793 w 3298"/>
              <a:gd name="T13" fmla="*/ 464 h 3294"/>
              <a:gd name="T14" fmla="*/ 2879 w 3298"/>
              <a:gd name="T15" fmla="*/ 613 h 3294"/>
              <a:gd name="T16" fmla="*/ 2940 w 3298"/>
              <a:gd name="T17" fmla="*/ 785 h 3294"/>
              <a:gd name="T18" fmla="*/ 3076 w 3298"/>
              <a:gd name="T19" fmla="*/ 907 h 3294"/>
              <a:gd name="T20" fmla="*/ 3182 w 3298"/>
              <a:gd name="T21" fmla="*/ 1047 h 3294"/>
              <a:gd name="T22" fmla="*/ 3171 w 3298"/>
              <a:gd name="T23" fmla="*/ 1246 h 3294"/>
              <a:gd name="T24" fmla="*/ 3209 w 3298"/>
              <a:gd name="T25" fmla="*/ 1434 h 3294"/>
              <a:gd name="T26" fmla="*/ 3295 w 3298"/>
              <a:gd name="T27" fmla="*/ 1615 h 3294"/>
              <a:gd name="T28" fmla="*/ 3243 w 3298"/>
              <a:gd name="T29" fmla="*/ 1800 h 3294"/>
              <a:gd name="T30" fmla="*/ 3169 w 3298"/>
              <a:gd name="T31" fmla="*/ 1981 h 3294"/>
              <a:gd name="T32" fmla="*/ 3187 w 3298"/>
              <a:gd name="T33" fmla="*/ 2184 h 3294"/>
              <a:gd name="T34" fmla="*/ 3123 w 3298"/>
              <a:gd name="T35" fmla="*/ 2347 h 3294"/>
              <a:gd name="T36" fmla="*/ 2978 w 3298"/>
              <a:gd name="T37" fmla="*/ 2464 h 3294"/>
              <a:gd name="T38" fmla="*/ 2895 w 3298"/>
              <a:gd name="T39" fmla="*/ 2620 h 3294"/>
              <a:gd name="T40" fmla="*/ 2833 w 3298"/>
              <a:gd name="T41" fmla="*/ 2790 h 3294"/>
              <a:gd name="T42" fmla="*/ 2684 w 3298"/>
              <a:gd name="T43" fmla="*/ 2876 h 3294"/>
              <a:gd name="T44" fmla="*/ 2512 w 3298"/>
              <a:gd name="T45" fmla="*/ 2937 h 3294"/>
              <a:gd name="T46" fmla="*/ 2390 w 3298"/>
              <a:gd name="T47" fmla="*/ 3072 h 3294"/>
              <a:gd name="T48" fmla="*/ 2250 w 3298"/>
              <a:gd name="T49" fmla="*/ 3178 h 3294"/>
              <a:gd name="T50" fmla="*/ 2051 w 3298"/>
              <a:gd name="T51" fmla="*/ 3167 h 3294"/>
              <a:gd name="T52" fmla="*/ 1862 w 3298"/>
              <a:gd name="T53" fmla="*/ 3205 h 3294"/>
              <a:gd name="T54" fmla="*/ 1681 w 3298"/>
              <a:gd name="T55" fmla="*/ 3291 h 3294"/>
              <a:gd name="T56" fmla="*/ 1496 w 3298"/>
              <a:gd name="T57" fmla="*/ 3239 h 3294"/>
              <a:gd name="T58" fmla="*/ 1314 w 3298"/>
              <a:gd name="T59" fmla="*/ 3165 h 3294"/>
              <a:gd name="T60" fmla="*/ 1111 w 3298"/>
              <a:gd name="T61" fmla="*/ 3183 h 3294"/>
              <a:gd name="T62" fmla="*/ 948 w 3298"/>
              <a:gd name="T63" fmla="*/ 3119 h 3294"/>
              <a:gd name="T64" fmla="*/ 831 w 3298"/>
              <a:gd name="T65" fmla="*/ 2975 h 3294"/>
              <a:gd name="T66" fmla="*/ 675 w 3298"/>
              <a:gd name="T67" fmla="*/ 2892 h 3294"/>
              <a:gd name="T68" fmla="*/ 505 w 3298"/>
              <a:gd name="T69" fmla="*/ 2830 h 3294"/>
              <a:gd name="T70" fmla="*/ 419 w 3298"/>
              <a:gd name="T71" fmla="*/ 2681 h 3294"/>
              <a:gd name="T72" fmla="*/ 358 w 3298"/>
              <a:gd name="T73" fmla="*/ 2509 h 3294"/>
              <a:gd name="T74" fmla="*/ 222 w 3298"/>
              <a:gd name="T75" fmla="*/ 2387 h 3294"/>
              <a:gd name="T76" fmla="*/ 116 w 3298"/>
              <a:gd name="T77" fmla="*/ 2247 h 3294"/>
              <a:gd name="T78" fmla="*/ 127 w 3298"/>
              <a:gd name="T79" fmla="*/ 2048 h 3294"/>
              <a:gd name="T80" fmla="*/ 90 w 3298"/>
              <a:gd name="T81" fmla="*/ 1860 h 3294"/>
              <a:gd name="T82" fmla="*/ 3 w 3298"/>
              <a:gd name="T83" fmla="*/ 1679 h 3294"/>
              <a:gd name="T84" fmla="*/ 55 w 3298"/>
              <a:gd name="T85" fmla="*/ 1494 h 3294"/>
              <a:gd name="T86" fmla="*/ 129 w 3298"/>
              <a:gd name="T87" fmla="*/ 1313 h 3294"/>
              <a:gd name="T88" fmla="*/ 111 w 3298"/>
              <a:gd name="T89" fmla="*/ 1110 h 3294"/>
              <a:gd name="T90" fmla="*/ 175 w 3298"/>
              <a:gd name="T91" fmla="*/ 947 h 3294"/>
              <a:gd name="T92" fmla="*/ 320 w 3298"/>
              <a:gd name="T93" fmla="*/ 830 h 3294"/>
              <a:gd name="T94" fmla="*/ 403 w 3298"/>
              <a:gd name="T95" fmla="*/ 674 h 3294"/>
              <a:gd name="T96" fmla="*/ 465 w 3298"/>
              <a:gd name="T97" fmla="*/ 504 h 3294"/>
              <a:gd name="T98" fmla="*/ 614 w 3298"/>
              <a:gd name="T99" fmla="*/ 418 h 3294"/>
              <a:gd name="T100" fmla="*/ 786 w 3298"/>
              <a:gd name="T101" fmla="*/ 357 h 3294"/>
              <a:gd name="T102" fmla="*/ 908 w 3298"/>
              <a:gd name="T103" fmla="*/ 222 h 3294"/>
              <a:gd name="T104" fmla="*/ 1048 w 3298"/>
              <a:gd name="T105" fmla="*/ 116 h 3294"/>
              <a:gd name="T106" fmla="*/ 1247 w 3298"/>
              <a:gd name="T107" fmla="*/ 127 h 3294"/>
              <a:gd name="T108" fmla="*/ 1436 w 3298"/>
              <a:gd name="T109" fmla="*/ 89 h 3294"/>
              <a:gd name="T110" fmla="*/ 1617 w 3298"/>
              <a:gd name="T111" fmla="*/ 3 h 32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smtClean="0"/>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smtClean="0"/>
              <a:pPr/>
              <a:t>1/19/18</a:t>
            </a:fld>
            <a:endParaRPr 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smtClean="0"/>
              <a:pPr/>
              <a:t>‹#›</a:t>
            </a:fld>
            <a:endParaRPr 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3261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2896535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24127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34D819-9F07-4261-B09B-9E467E5D9002}" type="datetimeFigureOut">
              <a:rPr lang="en-US" smtClean="0"/>
              <a:t>1/19/18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2972085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smtClean="0"/>
              <a:pPr/>
              <a:t>1/19/18</a:t>
            </a:fld>
            <a:endParaRPr 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smtClean="0"/>
              <a:pPr/>
              <a:t>‹#›</a:t>
            </a:fld>
            <a:endParaRPr 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a:spLocks/>
            </p:cNvSpPr>
            <p:nvPr/>
          </p:nvSpPr>
          <p:spPr bwMode="auto">
            <a:xfrm>
              <a:off x="0" y="0"/>
              <a:ext cx="2814638" cy="6858000"/>
            </a:xfrm>
            <a:custGeom>
              <a:avLst/>
              <a:gdLst>
                <a:gd name="T0" fmla="*/ 891 w 1773"/>
                <a:gd name="T1" fmla="*/ 0 h 4320"/>
                <a:gd name="T2" fmla="*/ 921 w 1773"/>
                <a:gd name="T3" fmla="*/ 111 h 4320"/>
                <a:gd name="T4" fmla="*/ 957 w 1773"/>
                <a:gd name="T5" fmla="*/ 217 h 4320"/>
                <a:gd name="T6" fmla="*/ 1007 w 1773"/>
                <a:gd name="T7" fmla="*/ 312 h 4320"/>
                <a:gd name="T8" fmla="*/ 1069 w 1773"/>
                <a:gd name="T9" fmla="*/ 387 h 4320"/>
                <a:gd name="T10" fmla="*/ 1145 w 1773"/>
                <a:gd name="T11" fmla="*/ 456 h 4320"/>
                <a:gd name="T12" fmla="*/ 1227 w 1773"/>
                <a:gd name="T13" fmla="*/ 520 h 4320"/>
                <a:gd name="T14" fmla="*/ 1311 w 1773"/>
                <a:gd name="T15" fmla="*/ 584 h 4320"/>
                <a:gd name="T16" fmla="*/ 1390 w 1773"/>
                <a:gd name="T17" fmla="*/ 651 h 4320"/>
                <a:gd name="T18" fmla="*/ 1456 w 1773"/>
                <a:gd name="T19" fmla="*/ 725 h 4320"/>
                <a:gd name="T20" fmla="*/ 1505 w 1773"/>
                <a:gd name="T21" fmla="*/ 808 h 4320"/>
                <a:gd name="T22" fmla="*/ 1530 w 1773"/>
                <a:gd name="T23" fmla="*/ 907 h 4320"/>
                <a:gd name="T24" fmla="*/ 1534 w 1773"/>
                <a:gd name="T25" fmla="*/ 1013 h 4320"/>
                <a:gd name="T26" fmla="*/ 1523 w 1773"/>
                <a:gd name="T27" fmla="*/ 1125 h 4320"/>
                <a:gd name="T28" fmla="*/ 1508 w 1773"/>
                <a:gd name="T29" fmla="*/ 1237 h 4320"/>
                <a:gd name="T30" fmla="*/ 1496 w 1773"/>
                <a:gd name="T31" fmla="*/ 1350 h 4320"/>
                <a:gd name="T32" fmla="*/ 1497 w 1773"/>
                <a:gd name="T33" fmla="*/ 1458 h 4320"/>
                <a:gd name="T34" fmla="*/ 1517 w 1773"/>
                <a:gd name="T35" fmla="*/ 1560 h 4320"/>
                <a:gd name="T36" fmla="*/ 1557 w 1773"/>
                <a:gd name="T37" fmla="*/ 1659 h 4320"/>
                <a:gd name="T38" fmla="*/ 1611 w 1773"/>
                <a:gd name="T39" fmla="*/ 1757 h 4320"/>
                <a:gd name="T40" fmla="*/ 1669 w 1773"/>
                <a:gd name="T41" fmla="*/ 1855 h 4320"/>
                <a:gd name="T42" fmla="*/ 1721 w 1773"/>
                <a:gd name="T43" fmla="*/ 1954 h 4320"/>
                <a:gd name="T44" fmla="*/ 1759 w 1773"/>
                <a:gd name="T45" fmla="*/ 2057 h 4320"/>
                <a:gd name="T46" fmla="*/ 1773 w 1773"/>
                <a:gd name="T47" fmla="*/ 2160 h 4320"/>
                <a:gd name="T48" fmla="*/ 1759 w 1773"/>
                <a:gd name="T49" fmla="*/ 2263 h 4320"/>
                <a:gd name="T50" fmla="*/ 1721 w 1773"/>
                <a:gd name="T51" fmla="*/ 2366 h 4320"/>
                <a:gd name="T52" fmla="*/ 1669 w 1773"/>
                <a:gd name="T53" fmla="*/ 2465 h 4320"/>
                <a:gd name="T54" fmla="*/ 1611 w 1773"/>
                <a:gd name="T55" fmla="*/ 2563 h 4320"/>
                <a:gd name="T56" fmla="*/ 1557 w 1773"/>
                <a:gd name="T57" fmla="*/ 2661 h 4320"/>
                <a:gd name="T58" fmla="*/ 1517 w 1773"/>
                <a:gd name="T59" fmla="*/ 2760 h 4320"/>
                <a:gd name="T60" fmla="*/ 1497 w 1773"/>
                <a:gd name="T61" fmla="*/ 2862 h 4320"/>
                <a:gd name="T62" fmla="*/ 1496 w 1773"/>
                <a:gd name="T63" fmla="*/ 2970 h 4320"/>
                <a:gd name="T64" fmla="*/ 1508 w 1773"/>
                <a:gd name="T65" fmla="*/ 3083 h 4320"/>
                <a:gd name="T66" fmla="*/ 1523 w 1773"/>
                <a:gd name="T67" fmla="*/ 3195 h 4320"/>
                <a:gd name="T68" fmla="*/ 1534 w 1773"/>
                <a:gd name="T69" fmla="*/ 3307 h 4320"/>
                <a:gd name="T70" fmla="*/ 1530 w 1773"/>
                <a:gd name="T71" fmla="*/ 3413 h 4320"/>
                <a:gd name="T72" fmla="*/ 1505 w 1773"/>
                <a:gd name="T73" fmla="*/ 3512 h 4320"/>
                <a:gd name="T74" fmla="*/ 1456 w 1773"/>
                <a:gd name="T75" fmla="*/ 3595 h 4320"/>
                <a:gd name="T76" fmla="*/ 1390 w 1773"/>
                <a:gd name="T77" fmla="*/ 3669 h 4320"/>
                <a:gd name="T78" fmla="*/ 1311 w 1773"/>
                <a:gd name="T79" fmla="*/ 3736 h 4320"/>
                <a:gd name="T80" fmla="*/ 1227 w 1773"/>
                <a:gd name="T81" fmla="*/ 3800 h 4320"/>
                <a:gd name="T82" fmla="*/ 1145 w 1773"/>
                <a:gd name="T83" fmla="*/ 3864 h 4320"/>
                <a:gd name="T84" fmla="*/ 1069 w 1773"/>
                <a:gd name="T85" fmla="*/ 3933 h 4320"/>
                <a:gd name="T86" fmla="*/ 1007 w 1773"/>
                <a:gd name="T87" fmla="*/ 4008 h 4320"/>
                <a:gd name="T88" fmla="*/ 957 w 1773"/>
                <a:gd name="T89" fmla="*/ 4103 h 4320"/>
                <a:gd name="T90" fmla="*/ 921 w 1773"/>
                <a:gd name="T91" fmla="*/ 4209 h 4320"/>
                <a:gd name="T92" fmla="*/ 891 w 1773"/>
                <a:gd name="T93" fmla="*/ 4320 h 4320"/>
                <a:gd name="T94" fmla="*/ 0 w 1773"/>
                <a:gd name="T95"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 name="Freeform 11" title="left scallop inline"/>
            <p:cNvSpPr>
              <a:spLocks/>
            </p:cNvSpPr>
            <p:nvPr/>
          </p:nvSpPr>
          <p:spPr bwMode="auto">
            <a:xfrm>
              <a:off x="874382" y="0"/>
              <a:ext cx="1646238" cy="6858000"/>
            </a:xfrm>
            <a:custGeom>
              <a:avLst/>
              <a:gdLst>
                <a:gd name="T0" fmla="*/ 188 w 1037"/>
                <a:gd name="T1" fmla="*/ 55 h 4320"/>
                <a:gd name="T2" fmla="*/ 234 w 1037"/>
                <a:gd name="T3" fmla="*/ 223 h 4320"/>
                <a:gd name="T4" fmla="*/ 292 w 1037"/>
                <a:gd name="T5" fmla="*/ 381 h 4320"/>
                <a:gd name="T6" fmla="*/ 382 w 1037"/>
                <a:gd name="T7" fmla="*/ 503 h 4320"/>
                <a:gd name="T8" fmla="*/ 502 w 1037"/>
                <a:gd name="T9" fmla="*/ 603 h 4320"/>
                <a:gd name="T10" fmla="*/ 628 w 1037"/>
                <a:gd name="T11" fmla="*/ 700 h 4320"/>
                <a:gd name="T12" fmla="*/ 736 w 1037"/>
                <a:gd name="T13" fmla="*/ 808 h 4320"/>
                <a:gd name="T14" fmla="*/ 800 w 1037"/>
                <a:gd name="T15" fmla="*/ 937 h 4320"/>
                <a:gd name="T16" fmla="*/ 812 w 1037"/>
                <a:gd name="T17" fmla="*/ 1085 h 4320"/>
                <a:gd name="T18" fmla="*/ 796 w 1037"/>
                <a:gd name="T19" fmla="*/ 1242 h 4320"/>
                <a:gd name="T20" fmla="*/ 778 w 1037"/>
                <a:gd name="T21" fmla="*/ 1401 h 4320"/>
                <a:gd name="T22" fmla="*/ 784 w 1037"/>
                <a:gd name="T23" fmla="*/ 1551 h 4320"/>
                <a:gd name="T24" fmla="*/ 841 w 1037"/>
                <a:gd name="T25" fmla="*/ 1702 h 4320"/>
                <a:gd name="T26" fmla="*/ 926 w 1037"/>
                <a:gd name="T27" fmla="*/ 1851 h 4320"/>
                <a:gd name="T28" fmla="*/ 1003 w 1037"/>
                <a:gd name="T29" fmla="*/ 2003 h 4320"/>
                <a:gd name="T30" fmla="*/ 1037 w 1037"/>
                <a:gd name="T31" fmla="*/ 2160 h 4320"/>
                <a:gd name="T32" fmla="*/ 1003 w 1037"/>
                <a:gd name="T33" fmla="*/ 2317 h 4320"/>
                <a:gd name="T34" fmla="*/ 926 w 1037"/>
                <a:gd name="T35" fmla="*/ 2469 h 4320"/>
                <a:gd name="T36" fmla="*/ 841 w 1037"/>
                <a:gd name="T37" fmla="*/ 2618 h 4320"/>
                <a:gd name="T38" fmla="*/ 784 w 1037"/>
                <a:gd name="T39" fmla="*/ 2769 h 4320"/>
                <a:gd name="T40" fmla="*/ 778 w 1037"/>
                <a:gd name="T41" fmla="*/ 2919 h 4320"/>
                <a:gd name="T42" fmla="*/ 796 w 1037"/>
                <a:gd name="T43" fmla="*/ 3078 h 4320"/>
                <a:gd name="T44" fmla="*/ 812 w 1037"/>
                <a:gd name="T45" fmla="*/ 3235 h 4320"/>
                <a:gd name="T46" fmla="*/ 800 w 1037"/>
                <a:gd name="T47" fmla="*/ 3383 h 4320"/>
                <a:gd name="T48" fmla="*/ 736 w 1037"/>
                <a:gd name="T49" fmla="*/ 3512 h 4320"/>
                <a:gd name="T50" fmla="*/ 628 w 1037"/>
                <a:gd name="T51" fmla="*/ 3620 h 4320"/>
                <a:gd name="T52" fmla="*/ 502 w 1037"/>
                <a:gd name="T53" fmla="*/ 3717 h 4320"/>
                <a:gd name="T54" fmla="*/ 382 w 1037"/>
                <a:gd name="T55" fmla="*/ 3817 h 4320"/>
                <a:gd name="T56" fmla="*/ 292 w 1037"/>
                <a:gd name="T57" fmla="*/ 3939 h 4320"/>
                <a:gd name="T58" fmla="*/ 234 w 1037"/>
                <a:gd name="T59" fmla="*/ 4097 h 4320"/>
                <a:gd name="T60" fmla="*/ 188 w 1037"/>
                <a:gd name="T61" fmla="*/ 4265 h 4320"/>
                <a:gd name="T62" fmla="*/ 17 w 1037"/>
                <a:gd name="T63" fmla="*/ 4278 h 4320"/>
                <a:gd name="T64" fmla="*/ 60 w 1037"/>
                <a:gd name="T65" fmla="*/ 4131 h 4320"/>
                <a:gd name="T66" fmla="*/ 109 w 1037"/>
                <a:gd name="T67" fmla="*/ 3964 h 4320"/>
                <a:gd name="T68" fmla="*/ 186 w 1037"/>
                <a:gd name="T69" fmla="*/ 3804 h 4320"/>
                <a:gd name="T70" fmla="*/ 303 w 1037"/>
                <a:gd name="T71" fmla="*/ 3672 h 4320"/>
                <a:gd name="T72" fmla="*/ 438 w 1037"/>
                <a:gd name="T73" fmla="*/ 3565 h 4320"/>
                <a:gd name="T74" fmla="*/ 561 w 1037"/>
                <a:gd name="T75" fmla="*/ 3466 h 4320"/>
                <a:gd name="T76" fmla="*/ 638 w 1037"/>
                <a:gd name="T77" fmla="*/ 3367 h 4320"/>
                <a:gd name="T78" fmla="*/ 654 w 1037"/>
                <a:gd name="T79" fmla="*/ 3265 h 4320"/>
                <a:gd name="T80" fmla="*/ 642 w 1037"/>
                <a:gd name="T81" fmla="*/ 3137 h 4320"/>
                <a:gd name="T82" fmla="*/ 620 w 1037"/>
                <a:gd name="T83" fmla="*/ 2952 h 4320"/>
                <a:gd name="T84" fmla="*/ 628 w 1037"/>
                <a:gd name="T85" fmla="*/ 2737 h 4320"/>
                <a:gd name="T86" fmla="*/ 685 w 1037"/>
                <a:gd name="T87" fmla="*/ 2574 h 4320"/>
                <a:gd name="T88" fmla="*/ 767 w 1037"/>
                <a:gd name="T89" fmla="*/ 2423 h 4320"/>
                <a:gd name="T90" fmla="*/ 834 w 1037"/>
                <a:gd name="T91" fmla="*/ 2303 h 4320"/>
                <a:gd name="T92" fmla="*/ 873 w 1037"/>
                <a:gd name="T93" fmla="*/ 2194 h 4320"/>
                <a:gd name="T94" fmla="*/ 864 w 1037"/>
                <a:gd name="T95" fmla="*/ 2092 h 4320"/>
                <a:gd name="T96" fmla="*/ 813 w 1037"/>
                <a:gd name="T97" fmla="*/ 1978 h 4320"/>
                <a:gd name="T98" fmla="*/ 739 w 1037"/>
                <a:gd name="T99" fmla="*/ 1848 h 4320"/>
                <a:gd name="T100" fmla="*/ 661 w 1037"/>
                <a:gd name="T101" fmla="*/ 1694 h 4320"/>
                <a:gd name="T102" fmla="*/ 618 w 1037"/>
                <a:gd name="T103" fmla="*/ 1511 h 4320"/>
                <a:gd name="T104" fmla="*/ 626 w 1037"/>
                <a:gd name="T105" fmla="*/ 1299 h 4320"/>
                <a:gd name="T106" fmla="*/ 647 w 1037"/>
                <a:gd name="T107" fmla="*/ 1139 h 4320"/>
                <a:gd name="T108" fmla="*/ 652 w 1037"/>
                <a:gd name="T109" fmla="*/ 1018 h 4320"/>
                <a:gd name="T110" fmla="*/ 620 w 1037"/>
                <a:gd name="T111" fmla="*/ 920 h 4320"/>
                <a:gd name="T112" fmla="*/ 523 w 1037"/>
                <a:gd name="T113" fmla="*/ 822 h 4320"/>
                <a:gd name="T114" fmla="*/ 392 w 1037"/>
                <a:gd name="T115" fmla="*/ 721 h 4320"/>
                <a:gd name="T116" fmla="*/ 261 w 1037"/>
                <a:gd name="T117" fmla="*/ 607 h 4320"/>
                <a:gd name="T118" fmla="*/ 156 w 1037"/>
                <a:gd name="T119" fmla="*/ 465 h 4320"/>
                <a:gd name="T120" fmla="*/ 90 w 1037"/>
                <a:gd name="T121" fmla="*/ 301 h 4320"/>
                <a:gd name="T122" fmla="*/ 46 w 1037"/>
                <a:gd name="T123" fmla="*/ 137 h 4320"/>
                <a:gd name="T124" fmla="*/ 0 w 1037"/>
                <a:gd name="T125" fmla="*/ 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3096927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7300"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647796" y="2286000"/>
            <a:ext cx="4800600" cy="36195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34D819-9F07-4261-B09B-9E467E5D9002}" type="datetimeFigureOut">
              <a:rPr lang="en-US" smtClean="0"/>
              <a:t>1/19/18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159296898"/>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57300"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33864" y="2909102"/>
            <a:ext cx="4800600" cy="299639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34D819-9F07-4261-B09B-9E467E5D9002}" type="datetimeFigureOut">
              <a:rPr lang="en-US" smtClean="0"/>
              <a:t>1/19/18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203885656"/>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34D819-9F07-4261-B09B-9E467E5D9002}" type="datetimeFigureOut">
              <a:rPr lang="en-US" smtClean="0"/>
              <a:t>1/19/18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3702418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1/19/18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1614812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Freeform 11" title="right scallop background shape"/>
          <p:cNvSpPr>
            <a:spLocks/>
          </p:cNvSpPr>
          <p:nvPr/>
        </p:nvSpPr>
        <p:spPr bwMode="auto">
          <a:xfrm>
            <a:off x="7389812" y="0"/>
            <a:ext cx="4802188" cy="6858000"/>
          </a:xfrm>
          <a:custGeom>
            <a:avLst/>
            <a:gdLst>
              <a:gd name="T0" fmla="*/ 3025 w 3025"/>
              <a:gd name="T1" fmla="*/ 4320 h 4320"/>
              <a:gd name="T2" fmla="*/ 8 w 3025"/>
              <a:gd name="T3" fmla="*/ 4243 h 4320"/>
              <a:gd name="T4" fmla="*/ 34 w 3025"/>
              <a:gd name="T5" fmla="*/ 4156 h 4320"/>
              <a:gd name="T6" fmla="*/ 69 w 3025"/>
              <a:gd name="T7" fmla="*/ 4087 h 4320"/>
              <a:gd name="T8" fmla="*/ 99 w 3025"/>
              <a:gd name="T9" fmla="*/ 4007 h 4320"/>
              <a:gd name="T10" fmla="*/ 113 w 3025"/>
              <a:gd name="T11" fmla="*/ 3895 h 4320"/>
              <a:gd name="T12" fmla="*/ 99 w 3025"/>
              <a:gd name="T13" fmla="*/ 3782 h 4320"/>
              <a:gd name="T14" fmla="*/ 68 w 3025"/>
              <a:gd name="T15" fmla="*/ 3702 h 4320"/>
              <a:gd name="T16" fmla="*/ 33 w 3025"/>
              <a:gd name="T17" fmla="*/ 3630 h 4320"/>
              <a:gd name="T18" fmla="*/ 7 w 3025"/>
              <a:gd name="T19" fmla="*/ 3542 h 4320"/>
              <a:gd name="T20" fmla="*/ 1 w 3025"/>
              <a:gd name="T21" fmla="*/ 3418 h 4320"/>
              <a:gd name="T22" fmla="*/ 22 w 3025"/>
              <a:gd name="T23" fmla="*/ 3319 h 4320"/>
              <a:gd name="T24" fmla="*/ 56 w 3025"/>
              <a:gd name="T25" fmla="*/ 3244 h 4320"/>
              <a:gd name="T26" fmla="*/ 90 w 3025"/>
              <a:gd name="T27" fmla="*/ 3171 h 4320"/>
              <a:gd name="T28" fmla="*/ 111 w 3025"/>
              <a:gd name="T29" fmla="*/ 3071 h 4320"/>
              <a:gd name="T30" fmla="*/ 106 w 3025"/>
              <a:gd name="T31" fmla="*/ 2947 h 4320"/>
              <a:gd name="T32" fmla="*/ 80 w 3025"/>
              <a:gd name="T33" fmla="*/ 2858 h 4320"/>
              <a:gd name="T34" fmla="*/ 33 w 3025"/>
              <a:gd name="T35" fmla="*/ 2763 h 4320"/>
              <a:gd name="T36" fmla="*/ 7 w 3025"/>
              <a:gd name="T37" fmla="*/ 2674 h 4320"/>
              <a:gd name="T38" fmla="*/ 1 w 3025"/>
              <a:gd name="T39" fmla="*/ 2550 h 4320"/>
              <a:gd name="T40" fmla="*/ 22 w 3025"/>
              <a:gd name="T41" fmla="*/ 2451 h 4320"/>
              <a:gd name="T42" fmla="*/ 68 w 3025"/>
              <a:gd name="T43" fmla="*/ 2354 h 4320"/>
              <a:gd name="T44" fmla="*/ 99 w 3025"/>
              <a:gd name="T45" fmla="*/ 2274 h 4320"/>
              <a:gd name="T46" fmla="*/ 113 w 3025"/>
              <a:gd name="T47" fmla="*/ 2159 h 4320"/>
              <a:gd name="T48" fmla="*/ 99 w 3025"/>
              <a:gd name="T49" fmla="*/ 2046 h 4320"/>
              <a:gd name="T50" fmla="*/ 68 w 3025"/>
              <a:gd name="T51" fmla="*/ 1966 h 4320"/>
              <a:gd name="T52" fmla="*/ 33 w 3025"/>
              <a:gd name="T53" fmla="*/ 1896 h 4320"/>
              <a:gd name="T54" fmla="*/ 7 w 3025"/>
              <a:gd name="T55" fmla="*/ 1807 h 4320"/>
              <a:gd name="T56" fmla="*/ 1 w 3025"/>
              <a:gd name="T57" fmla="*/ 1683 h 4320"/>
              <a:gd name="T58" fmla="*/ 22 w 3025"/>
              <a:gd name="T59" fmla="*/ 1583 h 4320"/>
              <a:gd name="T60" fmla="*/ 56 w 3025"/>
              <a:gd name="T61" fmla="*/ 1509 h 4320"/>
              <a:gd name="T62" fmla="*/ 90 w 3025"/>
              <a:gd name="T63" fmla="*/ 1435 h 4320"/>
              <a:gd name="T64" fmla="*/ 111 w 3025"/>
              <a:gd name="T65" fmla="*/ 1335 h 4320"/>
              <a:gd name="T66" fmla="*/ 106 w 3025"/>
              <a:gd name="T67" fmla="*/ 1211 h 4320"/>
              <a:gd name="T68" fmla="*/ 80 w 3025"/>
              <a:gd name="T69" fmla="*/ 1123 h 4320"/>
              <a:gd name="T70" fmla="*/ 44 w 3025"/>
              <a:gd name="T71" fmla="*/ 1053 h 4320"/>
              <a:gd name="T72" fmla="*/ 13 w 3025"/>
              <a:gd name="T73" fmla="*/ 973 h 4320"/>
              <a:gd name="T74" fmla="*/ 0 w 3025"/>
              <a:gd name="T75" fmla="*/ 859 h 4320"/>
              <a:gd name="T76" fmla="*/ 13 w 3025"/>
              <a:gd name="T77" fmla="*/ 745 h 4320"/>
              <a:gd name="T78" fmla="*/ 44 w 3025"/>
              <a:gd name="T79" fmla="*/ 665 h 4320"/>
              <a:gd name="T80" fmla="*/ 80 w 3025"/>
              <a:gd name="T81" fmla="*/ 594 h 4320"/>
              <a:gd name="T82" fmla="*/ 106 w 3025"/>
              <a:gd name="T83" fmla="*/ 505 h 4320"/>
              <a:gd name="T84" fmla="*/ 111 w 3025"/>
              <a:gd name="T85" fmla="*/ 382 h 4320"/>
              <a:gd name="T86" fmla="*/ 90 w 3025"/>
              <a:gd name="T87" fmla="*/ 284 h 4320"/>
              <a:gd name="T88" fmla="*/ 58 w 3025"/>
              <a:gd name="T89" fmla="*/ 211 h 4320"/>
              <a:gd name="T90" fmla="*/ 24 w 3025"/>
              <a:gd name="T91" fmla="*/ 137 h 4320"/>
              <a:gd name="T92" fmla="*/ 3 w 3025"/>
              <a:gd name="T93" fmla="*/ 42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n-US" smtClean="0"/>
              <a:t>Click to edit Master title style</a:t>
            </a:r>
            <a:endParaRPr lang="en-US"/>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smtClean="0"/>
              <a:t>1/19/18</a:t>
            </a:fld>
            <a:endParaRPr lang="en-US"/>
          </a:p>
        </p:txBody>
      </p:sp>
      <p:sp>
        <p:nvSpPr>
          <p:cNvPr id="6" name="Footer Placeholder 5"/>
          <p:cNvSpPr>
            <a:spLocks noGrp="1"/>
          </p:cNvSpPr>
          <p:nvPr>
            <p:ph type="ftr" sz="quarter" idx="11"/>
          </p:nvPr>
        </p:nvSpPr>
        <p:spPr>
          <a:xfrm>
            <a:off x="2103620" y="6375679"/>
            <a:ext cx="3482179" cy="345796"/>
          </a:xfrm>
        </p:spPr>
        <p:txBody>
          <a:bodyPr/>
          <a:lstStyle/>
          <a:p>
            <a:endParaRPr lang="en-US"/>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smtClean="0"/>
              <a:t>‹#›</a:t>
            </a:fld>
            <a:endParaRPr 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4562893"/>
      </p:ext>
    </p:extLst>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3464" y="0"/>
            <a:ext cx="7355585"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11" name="Freeform 11" title="right scallop background shape"/>
          <p:cNvSpPr>
            <a:spLocks/>
          </p:cNvSpPr>
          <p:nvPr/>
        </p:nvSpPr>
        <p:spPr bwMode="auto">
          <a:xfrm>
            <a:off x="7389812" y="0"/>
            <a:ext cx="4802188" cy="6858000"/>
          </a:xfrm>
          <a:custGeom>
            <a:avLst/>
            <a:gdLst>
              <a:gd name="T0" fmla="*/ 3025 w 3025"/>
              <a:gd name="T1" fmla="*/ 4320 h 4320"/>
              <a:gd name="T2" fmla="*/ 8 w 3025"/>
              <a:gd name="T3" fmla="*/ 4243 h 4320"/>
              <a:gd name="T4" fmla="*/ 34 w 3025"/>
              <a:gd name="T5" fmla="*/ 4156 h 4320"/>
              <a:gd name="T6" fmla="*/ 69 w 3025"/>
              <a:gd name="T7" fmla="*/ 4087 h 4320"/>
              <a:gd name="T8" fmla="*/ 99 w 3025"/>
              <a:gd name="T9" fmla="*/ 4007 h 4320"/>
              <a:gd name="T10" fmla="*/ 113 w 3025"/>
              <a:gd name="T11" fmla="*/ 3895 h 4320"/>
              <a:gd name="T12" fmla="*/ 99 w 3025"/>
              <a:gd name="T13" fmla="*/ 3782 h 4320"/>
              <a:gd name="T14" fmla="*/ 68 w 3025"/>
              <a:gd name="T15" fmla="*/ 3702 h 4320"/>
              <a:gd name="T16" fmla="*/ 33 w 3025"/>
              <a:gd name="T17" fmla="*/ 3630 h 4320"/>
              <a:gd name="T18" fmla="*/ 7 w 3025"/>
              <a:gd name="T19" fmla="*/ 3542 h 4320"/>
              <a:gd name="T20" fmla="*/ 1 w 3025"/>
              <a:gd name="T21" fmla="*/ 3418 h 4320"/>
              <a:gd name="T22" fmla="*/ 22 w 3025"/>
              <a:gd name="T23" fmla="*/ 3319 h 4320"/>
              <a:gd name="T24" fmla="*/ 56 w 3025"/>
              <a:gd name="T25" fmla="*/ 3244 h 4320"/>
              <a:gd name="T26" fmla="*/ 90 w 3025"/>
              <a:gd name="T27" fmla="*/ 3171 h 4320"/>
              <a:gd name="T28" fmla="*/ 111 w 3025"/>
              <a:gd name="T29" fmla="*/ 3071 h 4320"/>
              <a:gd name="T30" fmla="*/ 106 w 3025"/>
              <a:gd name="T31" fmla="*/ 2947 h 4320"/>
              <a:gd name="T32" fmla="*/ 80 w 3025"/>
              <a:gd name="T33" fmla="*/ 2858 h 4320"/>
              <a:gd name="T34" fmla="*/ 33 w 3025"/>
              <a:gd name="T35" fmla="*/ 2763 h 4320"/>
              <a:gd name="T36" fmla="*/ 7 w 3025"/>
              <a:gd name="T37" fmla="*/ 2674 h 4320"/>
              <a:gd name="T38" fmla="*/ 1 w 3025"/>
              <a:gd name="T39" fmla="*/ 2550 h 4320"/>
              <a:gd name="T40" fmla="*/ 22 w 3025"/>
              <a:gd name="T41" fmla="*/ 2451 h 4320"/>
              <a:gd name="T42" fmla="*/ 68 w 3025"/>
              <a:gd name="T43" fmla="*/ 2354 h 4320"/>
              <a:gd name="T44" fmla="*/ 99 w 3025"/>
              <a:gd name="T45" fmla="*/ 2274 h 4320"/>
              <a:gd name="T46" fmla="*/ 113 w 3025"/>
              <a:gd name="T47" fmla="*/ 2159 h 4320"/>
              <a:gd name="T48" fmla="*/ 99 w 3025"/>
              <a:gd name="T49" fmla="*/ 2046 h 4320"/>
              <a:gd name="T50" fmla="*/ 68 w 3025"/>
              <a:gd name="T51" fmla="*/ 1966 h 4320"/>
              <a:gd name="T52" fmla="*/ 33 w 3025"/>
              <a:gd name="T53" fmla="*/ 1896 h 4320"/>
              <a:gd name="T54" fmla="*/ 7 w 3025"/>
              <a:gd name="T55" fmla="*/ 1807 h 4320"/>
              <a:gd name="T56" fmla="*/ 1 w 3025"/>
              <a:gd name="T57" fmla="*/ 1683 h 4320"/>
              <a:gd name="T58" fmla="*/ 22 w 3025"/>
              <a:gd name="T59" fmla="*/ 1583 h 4320"/>
              <a:gd name="T60" fmla="*/ 56 w 3025"/>
              <a:gd name="T61" fmla="*/ 1509 h 4320"/>
              <a:gd name="T62" fmla="*/ 90 w 3025"/>
              <a:gd name="T63" fmla="*/ 1435 h 4320"/>
              <a:gd name="T64" fmla="*/ 111 w 3025"/>
              <a:gd name="T65" fmla="*/ 1335 h 4320"/>
              <a:gd name="T66" fmla="*/ 106 w 3025"/>
              <a:gd name="T67" fmla="*/ 1211 h 4320"/>
              <a:gd name="T68" fmla="*/ 80 w 3025"/>
              <a:gd name="T69" fmla="*/ 1123 h 4320"/>
              <a:gd name="T70" fmla="*/ 44 w 3025"/>
              <a:gd name="T71" fmla="*/ 1053 h 4320"/>
              <a:gd name="T72" fmla="*/ 13 w 3025"/>
              <a:gd name="T73" fmla="*/ 973 h 4320"/>
              <a:gd name="T74" fmla="*/ 0 w 3025"/>
              <a:gd name="T75" fmla="*/ 859 h 4320"/>
              <a:gd name="T76" fmla="*/ 13 w 3025"/>
              <a:gd name="T77" fmla="*/ 745 h 4320"/>
              <a:gd name="T78" fmla="*/ 44 w 3025"/>
              <a:gd name="T79" fmla="*/ 665 h 4320"/>
              <a:gd name="T80" fmla="*/ 80 w 3025"/>
              <a:gd name="T81" fmla="*/ 594 h 4320"/>
              <a:gd name="T82" fmla="*/ 106 w 3025"/>
              <a:gd name="T83" fmla="*/ 505 h 4320"/>
              <a:gd name="T84" fmla="*/ 111 w 3025"/>
              <a:gd name="T85" fmla="*/ 382 h 4320"/>
              <a:gd name="T86" fmla="*/ 90 w 3025"/>
              <a:gd name="T87" fmla="*/ 284 h 4320"/>
              <a:gd name="T88" fmla="*/ 58 w 3025"/>
              <a:gd name="T89" fmla="*/ 211 h 4320"/>
              <a:gd name="T90" fmla="*/ 24 w 3025"/>
              <a:gd name="T91" fmla="*/ 137 h 4320"/>
              <a:gd name="T92" fmla="*/ 3 w 3025"/>
              <a:gd name="T93" fmla="*/ 42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n-US" smtClean="0"/>
              <a:t>Click to edit Master title style</a:t>
            </a:r>
            <a:endParaRPr lang="en-US"/>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smtClean="0"/>
              <a:t>1/19/18</a:t>
            </a:fld>
            <a:endParaRPr lang="en-US"/>
          </a:p>
        </p:txBody>
      </p:sp>
      <p:sp>
        <p:nvSpPr>
          <p:cNvPr id="6" name="Footer Placeholder 5"/>
          <p:cNvSpPr>
            <a:spLocks noGrp="1"/>
          </p:cNvSpPr>
          <p:nvPr>
            <p:ph type="ftr" sz="quarter" idx="11"/>
          </p:nvPr>
        </p:nvSpPr>
        <p:spPr>
          <a:xfrm>
            <a:off x="2103621" y="6375679"/>
            <a:ext cx="3482178" cy="345796"/>
          </a:xfrm>
        </p:spPr>
        <p:txBody>
          <a:bodyPr/>
          <a:lstStyle/>
          <a:p>
            <a:endParaRPr lang="en-US"/>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smtClean="0"/>
              <a:t>‹#›</a:t>
            </a:fld>
            <a:endParaRPr lang="en-US"/>
          </a:p>
        </p:txBody>
      </p:sp>
    </p:spTree>
    <p:extLst>
      <p:ext uri="{BB962C8B-B14F-4D97-AF65-F5344CB8AC3E}">
        <p14:creationId xmlns:p14="http://schemas.microsoft.com/office/powerpoint/2010/main" val="31475559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smtClean="0"/>
              <a:pPr/>
              <a:t>1/19/18</a:t>
            </a:fld>
            <a:endParaRPr 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smtClean="0"/>
              <a:pPr/>
              <a:t>‹#›</a:t>
            </a:fld>
            <a:endParaRPr lang="en-US"/>
          </a:p>
        </p:txBody>
      </p:sp>
      <p:sp>
        <p:nvSpPr>
          <p:cNvPr id="11" name="Freeform 6" title="Left scallop edge"/>
          <p:cNvSpPr>
            <a:spLocks/>
          </p:cNvSpPr>
          <p:nvPr/>
        </p:nvSpPr>
        <p:spPr bwMode="auto">
          <a:xfrm>
            <a:off x="0" y="0"/>
            <a:ext cx="885825" cy="6858000"/>
          </a:xfrm>
          <a:custGeom>
            <a:avLst/>
            <a:gdLst>
              <a:gd name="T0" fmla="*/ 448 w 558"/>
              <a:gd name="T1" fmla="*/ 43 h 4320"/>
              <a:gd name="T2" fmla="*/ 469 w 558"/>
              <a:gd name="T3" fmla="*/ 143 h 4320"/>
              <a:gd name="T4" fmla="*/ 503 w 558"/>
              <a:gd name="T5" fmla="*/ 216 h 4320"/>
              <a:gd name="T6" fmla="*/ 535 w 558"/>
              <a:gd name="T7" fmla="*/ 289 h 4320"/>
              <a:gd name="T8" fmla="*/ 556 w 558"/>
              <a:gd name="T9" fmla="*/ 389 h 4320"/>
              <a:gd name="T10" fmla="*/ 552 w 558"/>
              <a:gd name="T11" fmla="*/ 513 h 4320"/>
              <a:gd name="T12" fmla="*/ 525 w 558"/>
              <a:gd name="T13" fmla="*/ 601 h 4320"/>
              <a:gd name="T14" fmla="*/ 491 w 558"/>
              <a:gd name="T15" fmla="*/ 672 h 4320"/>
              <a:gd name="T16" fmla="*/ 460 w 558"/>
              <a:gd name="T17" fmla="*/ 750 h 4320"/>
              <a:gd name="T18" fmla="*/ 447 w 558"/>
              <a:gd name="T19" fmla="*/ 864 h 4320"/>
              <a:gd name="T20" fmla="*/ 460 w 558"/>
              <a:gd name="T21" fmla="*/ 978 h 4320"/>
              <a:gd name="T22" fmla="*/ 491 w 558"/>
              <a:gd name="T23" fmla="*/ 1056 h 4320"/>
              <a:gd name="T24" fmla="*/ 525 w 558"/>
              <a:gd name="T25" fmla="*/ 1127 h 4320"/>
              <a:gd name="T26" fmla="*/ 552 w 558"/>
              <a:gd name="T27" fmla="*/ 1215 h 4320"/>
              <a:gd name="T28" fmla="*/ 556 w 558"/>
              <a:gd name="T29" fmla="*/ 1339 h 4320"/>
              <a:gd name="T30" fmla="*/ 535 w 558"/>
              <a:gd name="T31" fmla="*/ 1439 h 4320"/>
              <a:gd name="T32" fmla="*/ 503 w 558"/>
              <a:gd name="T33" fmla="*/ 1512 h 4320"/>
              <a:gd name="T34" fmla="*/ 469 w 558"/>
              <a:gd name="T35" fmla="*/ 1585 h 4320"/>
              <a:gd name="T36" fmla="*/ 448 w 558"/>
              <a:gd name="T37" fmla="*/ 1685 h 4320"/>
              <a:gd name="T38" fmla="*/ 453 w 558"/>
              <a:gd name="T39" fmla="*/ 1809 h 4320"/>
              <a:gd name="T40" fmla="*/ 479 w 558"/>
              <a:gd name="T41" fmla="*/ 1897 h 4320"/>
              <a:gd name="T42" fmla="*/ 515 w 558"/>
              <a:gd name="T43" fmla="*/ 1968 h 4320"/>
              <a:gd name="T44" fmla="*/ 545 w 558"/>
              <a:gd name="T45" fmla="*/ 2046 h 4320"/>
              <a:gd name="T46" fmla="*/ 558 w 558"/>
              <a:gd name="T47" fmla="*/ 2159 h 4320"/>
              <a:gd name="T48" fmla="*/ 545 w 558"/>
              <a:gd name="T49" fmla="*/ 2274 h 4320"/>
              <a:gd name="T50" fmla="*/ 515 w 558"/>
              <a:gd name="T51" fmla="*/ 2352 h 4320"/>
              <a:gd name="T52" fmla="*/ 479 w 558"/>
              <a:gd name="T53" fmla="*/ 2423 h 4320"/>
              <a:gd name="T54" fmla="*/ 453 w 558"/>
              <a:gd name="T55" fmla="*/ 2511 h 4320"/>
              <a:gd name="T56" fmla="*/ 448 w 558"/>
              <a:gd name="T57" fmla="*/ 2635 h 4320"/>
              <a:gd name="T58" fmla="*/ 469 w 558"/>
              <a:gd name="T59" fmla="*/ 2735 h 4320"/>
              <a:gd name="T60" fmla="*/ 515 w 558"/>
              <a:gd name="T61" fmla="*/ 2832 h 4320"/>
              <a:gd name="T62" fmla="*/ 545 w 558"/>
              <a:gd name="T63" fmla="*/ 2910 h 4320"/>
              <a:gd name="T64" fmla="*/ 558 w 558"/>
              <a:gd name="T65" fmla="*/ 3024 h 4320"/>
              <a:gd name="T66" fmla="*/ 545 w 558"/>
              <a:gd name="T67" fmla="*/ 3138 h 4320"/>
              <a:gd name="T68" fmla="*/ 515 w 558"/>
              <a:gd name="T69" fmla="*/ 3216 h 4320"/>
              <a:gd name="T70" fmla="*/ 479 w 558"/>
              <a:gd name="T71" fmla="*/ 3287 h 4320"/>
              <a:gd name="T72" fmla="*/ 453 w 558"/>
              <a:gd name="T73" fmla="*/ 3375 h 4320"/>
              <a:gd name="T74" fmla="*/ 448 w 558"/>
              <a:gd name="T75" fmla="*/ 3499 h 4320"/>
              <a:gd name="T76" fmla="*/ 469 w 558"/>
              <a:gd name="T77" fmla="*/ 3599 h 4320"/>
              <a:gd name="T78" fmla="*/ 503 w 558"/>
              <a:gd name="T79" fmla="*/ 3672 h 4320"/>
              <a:gd name="T80" fmla="*/ 535 w 558"/>
              <a:gd name="T81" fmla="*/ 3745 h 4320"/>
              <a:gd name="T82" fmla="*/ 556 w 558"/>
              <a:gd name="T83" fmla="*/ 3845 h 4320"/>
              <a:gd name="T84" fmla="*/ 552 w 558"/>
              <a:gd name="T85" fmla="*/ 3969 h 4320"/>
              <a:gd name="T86" fmla="*/ 525 w 558"/>
              <a:gd name="T87" fmla="*/ 4057 h 4320"/>
              <a:gd name="T88" fmla="*/ 491 w 558"/>
              <a:gd name="T89" fmla="*/ 4128 h 4320"/>
              <a:gd name="T90" fmla="*/ 460 w 558"/>
              <a:gd name="T91" fmla="*/ 4206 h 4320"/>
              <a:gd name="T92" fmla="*/ 447 w 558"/>
              <a:gd name="T93" fmla="*/ 4320 h 4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9335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20574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Health education </a:t>
            </a:r>
          </a:p>
          <a:p>
            <a:r>
              <a:rPr lang="en-US" dirty="0"/>
              <a:t>2</a:t>
            </a:r>
          </a:p>
        </p:txBody>
      </p:sp>
      <p:sp>
        <p:nvSpPr>
          <p:cNvPr id="3" name="Subtitle 2"/>
          <p:cNvSpPr>
            <a:spLocks noGrp="1"/>
          </p:cNvSpPr>
          <p:nvPr>
            <p:ph type="subTitle" idx="1"/>
          </p:nvPr>
        </p:nvSpPr>
        <p:spPr>
          <a:xfrm>
            <a:off x="260981" y="5979196"/>
            <a:ext cx="11931019" cy="878803"/>
          </a:xfrm>
        </p:spPr>
        <p:txBody>
          <a:bodyPr/>
          <a:lstStyle/>
          <a:p>
            <a:r>
              <a:rPr lang="en-US"/>
              <a:t>Written by Michael Mutisya Msc, Bsc public health (jkuat),  dip clinical medicine and surgery (Kmtc Nrb)</a:t>
            </a:r>
          </a:p>
          <a:p>
            <a:endParaRPr lang="en-US" dirty="0"/>
          </a:p>
        </p:txBody>
      </p:sp>
    </p:spTree>
    <p:extLst>
      <p:ext uri="{BB962C8B-B14F-4D97-AF65-F5344CB8AC3E}">
        <p14:creationId xmlns:p14="http://schemas.microsoft.com/office/powerpoint/2010/main" val="12885506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Group discussion </a:t>
            </a:r>
            <a:endParaRPr lang="en-US" dirty="0"/>
          </a:p>
        </p:txBody>
      </p:sp>
      <p:sp>
        <p:nvSpPr>
          <p:cNvPr id="3" name="Content Placeholder 2"/>
          <p:cNvSpPr>
            <a:spLocks noGrp="1"/>
          </p:cNvSpPr>
          <p:nvPr>
            <p:ph idx="1"/>
          </p:nvPr>
        </p:nvSpPr>
        <p:spPr/>
        <p:txBody>
          <a:bodyPr/>
          <a:lstStyle/>
          <a:p>
            <a:r>
              <a:rPr lang="en-US" dirty="0" smtClean="0"/>
              <a:t>Group discussion gets people interacting and sharing ideas in a structured way. </a:t>
            </a:r>
            <a:endParaRPr lang="en-US" dirty="0"/>
          </a:p>
          <a:p>
            <a:r>
              <a:rPr lang="en-US" dirty="0" smtClean="0"/>
              <a:t>Participants will learn to agree, disagree and have mutual respect for one another.</a:t>
            </a:r>
          </a:p>
          <a:p>
            <a:r>
              <a:rPr lang="en-US" dirty="0" smtClean="0"/>
              <a:t>Group discussion empowers learners to learn different viewpoints on a particular issues or the other side of the story</a:t>
            </a:r>
          </a:p>
          <a:p>
            <a:r>
              <a:rPr lang="en-US" dirty="0" smtClean="0"/>
              <a:t>It provides an opportunity to hear everyone's idea and to move on concrete action </a:t>
            </a:r>
            <a:endParaRPr lang="en-US" dirty="0"/>
          </a:p>
        </p:txBody>
      </p:sp>
    </p:spTree>
    <p:extLst>
      <p:ext uri="{BB962C8B-B14F-4D97-AF65-F5344CB8AC3E}">
        <p14:creationId xmlns:p14="http://schemas.microsoft.com/office/powerpoint/2010/main" val="166279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3. </a:t>
            </a:r>
            <a:r>
              <a:rPr lang="en-US" dirty="0" smtClean="0"/>
              <a:t>Brainstorming </a:t>
            </a:r>
            <a:endParaRPr lang="en-US" dirty="0"/>
          </a:p>
        </p:txBody>
      </p:sp>
      <p:sp>
        <p:nvSpPr>
          <p:cNvPr id="3" name="Content Placeholder 2"/>
          <p:cNvSpPr>
            <a:spLocks noGrp="1"/>
          </p:cNvSpPr>
          <p:nvPr>
            <p:ph idx="1"/>
          </p:nvPr>
        </p:nvSpPr>
        <p:spPr/>
        <p:txBody>
          <a:bodyPr/>
          <a:lstStyle/>
          <a:p>
            <a:r>
              <a:rPr lang="en-US" dirty="0" smtClean="0"/>
              <a:t>The sole purpose for brainstorming is to generate mew ideas,</a:t>
            </a:r>
          </a:p>
          <a:p>
            <a:r>
              <a:rPr lang="en-US" dirty="0" smtClean="0"/>
              <a:t>It allows the learners work together to build up a collection of idea that they can use to help solve problems later.</a:t>
            </a:r>
          </a:p>
          <a:p>
            <a:r>
              <a:rPr lang="en-US" dirty="0" smtClean="0"/>
              <a:t>Phases of brainstorming:</a:t>
            </a:r>
          </a:p>
          <a:p>
            <a:pPr marL="514350" indent="-514350">
              <a:buFont typeface="+mj-lt"/>
              <a:buAutoNum type="romanLcPeriod"/>
            </a:pPr>
            <a:r>
              <a:rPr lang="en-US" dirty="0" smtClean="0"/>
              <a:t>Generation of ideas as many as possible. Write the ideas in a piece of paper or put on board.</a:t>
            </a:r>
          </a:p>
          <a:p>
            <a:pPr marL="514350" indent="-514350">
              <a:buFont typeface="+mj-lt"/>
              <a:buAutoNum type="romanLcPeriod"/>
            </a:pPr>
            <a:r>
              <a:rPr lang="en-US" dirty="0" smtClean="0"/>
              <a:t>Let the group evaluate each idea. The ideas can be categorized and given priority </a:t>
            </a:r>
            <a:endParaRPr lang="en-US" dirty="0"/>
          </a:p>
        </p:txBody>
      </p:sp>
    </p:spTree>
    <p:extLst>
      <p:ext uri="{BB962C8B-B14F-4D97-AF65-F5344CB8AC3E}">
        <p14:creationId xmlns:p14="http://schemas.microsoft.com/office/powerpoint/2010/main" val="11042591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4.workshops</a:t>
            </a:r>
            <a:endParaRPr lang="en-US"/>
          </a:p>
        </p:txBody>
      </p:sp>
      <p:sp>
        <p:nvSpPr>
          <p:cNvPr id="3" name="Content Placeholder 2"/>
          <p:cNvSpPr>
            <a:spLocks noGrp="1"/>
          </p:cNvSpPr>
          <p:nvPr>
            <p:ph idx="1"/>
          </p:nvPr>
        </p:nvSpPr>
        <p:spPr/>
        <p:txBody>
          <a:bodyPr/>
          <a:lstStyle/>
          <a:p>
            <a:r>
              <a:rPr lang="en-US" dirty="0" smtClean="0"/>
              <a:t>Workshops provide a forum for collective decimating.</a:t>
            </a:r>
          </a:p>
          <a:p>
            <a:r>
              <a:rPr lang="en-US" dirty="0" smtClean="0"/>
              <a:t>When a workshops is organized, open and honest discussions ending in agreements and plans for action expected.</a:t>
            </a:r>
          </a:p>
          <a:p>
            <a:r>
              <a:rPr lang="en-US" dirty="0" smtClean="0"/>
              <a:t>When's workshop is held on an issue, problem or activity, organizer aim to use collective wisdom of the group to provide ideas and plans</a:t>
            </a:r>
            <a:endParaRPr lang="en-US" dirty="0"/>
          </a:p>
        </p:txBody>
      </p:sp>
    </p:spTree>
    <p:extLst>
      <p:ext uri="{BB962C8B-B14F-4D97-AF65-F5344CB8AC3E}">
        <p14:creationId xmlns:p14="http://schemas.microsoft.com/office/powerpoint/2010/main" val="12778089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5. </a:t>
            </a:r>
            <a:r>
              <a:rPr lang="en-US" dirty="0" smtClean="0"/>
              <a:t>Role plays</a:t>
            </a:r>
            <a:endParaRPr lang="en-US" dirty="0"/>
          </a:p>
        </p:txBody>
      </p:sp>
      <p:sp>
        <p:nvSpPr>
          <p:cNvPr id="3" name="Content Placeholder 2"/>
          <p:cNvSpPr>
            <a:spLocks noGrp="1"/>
          </p:cNvSpPr>
          <p:nvPr>
            <p:ph idx="1"/>
          </p:nvPr>
        </p:nvSpPr>
        <p:spPr/>
        <p:txBody>
          <a:bodyPr/>
          <a:lstStyle/>
          <a:p>
            <a:r>
              <a:rPr lang="en-US" dirty="0" smtClean="0"/>
              <a:t>Role plays involves using real life stories. Role play , drama, and story telling are often preferred choices of learners</a:t>
            </a:r>
          </a:p>
          <a:p>
            <a:r>
              <a:rPr lang="en-US" dirty="0" smtClean="0"/>
              <a:t>It can add a new dimension of to the program.</a:t>
            </a:r>
          </a:p>
          <a:p>
            <a:r>
              <a:rPr lang="en-US" dirty="0" smtClean="0"/>
              <a:t>Acting out problems that have come up during discussion makes them more vivid and meaningful for everyone.</a:t>
            </a:r>
          </a:p>
          <a:p>
            <a:r>
              <a:rPr lang="en-US" dirty="0" smtClean="0"/>
              <a:t>We can also bUild the confidence of the participants </a:t>
            </a:r>
          </a:p>
          <a:p>
            <a:r>
              <a:rPr lang="en-US" dirty="0" smtClean="0"/>
              <a:t>Role plays help us to experience an issue directly </a:t>
            </a:r>
          </a:p>
        </p:txBody>
      </p:sp>
    </p:spTree>
    <p:extLst>
      <p:ext uri="{BB962C8B-B14F-4D97-AF65-F5344CB8AC3E}">
        <p14:creationId xmlns:p14="http://schemas.microsoft.com/office/powerpoint/2010/main" val="19570722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15976"/>
            <a:ext cx="10178322" cy="913313"/>
          </a:xfrm>
        </p:spPr>
        <p:txBody>
          <a:bodyPr/>
          <a:lstStyle/>
          <a:p>
            <a:r>
              <a:rPr lang="en-US" dirty="0" smtClean="0"/>
              <a:t>Behavior </a:t>
            </a:r>
            <a:r>
              <a:rPr lang="en-US" smtClean="0"/>
              <a:t>change communication </a:t>
            </a:r>
            <a:endParaRPr lang="en-US"/>
          </a:p>
        </p:txBody>
      </p:sp>
      <p:sp>
        <p:nvSpPr>
          <p:cNvPr id="3" name="Content Placeholder 2"/>
          <p:cNvSpPr>
            <a:spLocks noGrp="1"/>
          </p:cNvSpPr>
          <p:nvPr>
            <p:ph idx="1"/>
          </p:nvPr>
        </p:nvSpPr>
        <p:spPr>
          <a:xfrm>
            <a:off x="884319" y="879789"/>
            <a:ext cx="11017741" cy="5745353"/>
          </a:xfrm>
        </p:spPr>
        <p:txBody>
          <a:bodyPr/>
          <a:lstStyle/>
          <a:p>
            <a:r>
              <a:rPr lang="en-US" dirty="0" smtClean="0"/>
              <a:t>Is an interactive process aimed at changing individual and social behavior, using targeted , specific messages and different communication approaches, which are linked to services for effective outcomes.</a:t>
            </a:r>
          </a:p>
          <a:p>
            <a:r>
              <a:rPr lang="en-US" dirty="0" smtClean="0"/>
              <a:t>Behavior is an action that has a specific frequency, duration and purpose whether conscious or unconscious </a:t>
            </a:r>
          </a:p>
          <a:p>
            <a:r>
              <a:rPr lang="en-US" dirty="0" smtClean="0"/>
              <a:t>It is what we  "do" and how we "act" people stay health or become il, often as a result of their own action or behavior .</a:t>
            </a:r>
          </a:p>
          <a:p>
            <a:r>
              <a:rPr lang="en-US" dirty="0" smtClean="0"/>
              <a:t>Behavior change approach is used to bring about changes in an individual's thinking or perception. It is used to change the Behaviour of indivinduals within the community and help them make their own health related decisions.</a:t>
            </a:r>
          </a:p>
          <a:p>
            <a:r>
              <a:rPr lang="en-US" dirty="0" smtClean="0"/>
              <a:t>People actions can affect their health:</a:t>
            </a:r>
          </a:p>
          <a:p>
            <a:pPr marL="514350" indent="-514350">
              <a:buFont typeface="+mj-lt"/>
              <a:buAutoNum type="romanLcPeriod"/>
            </a:pPr>
            <a:r>
              <a:rPr lang="en-US" dirty="0" smtClean="0"/>
              <a:t>Using mosquito nets and insect sprays keeps mosquitos away.</a:t>
            </a:r>
          </a:p>
          <a:p>
            <a:pPr marL="514350" indent="-514350">
              <a:buFont typeface="+mj-lt"/>
              <a:buAutoNum type="romanLcPeriod"/>
            </a:pPr>
            <a:r>
              <a:rPr lang="en-US" dirty="0" smtClean="0"/>
              <a:t>Bottle feeding places children at risk of diarrhea </a:t>
            </a:r>
          </a:p>
          <a:p>
            <a:pPr marL="514350" indent="-514350">
              <a:buFont typeface="+mj-lt"/>
              <a:buAutoNum type="romanLcPeriod"/>
            </a:pPr>
            <a:r>
              <a:rPr lang="en-US" dirty="0" smtClean="0"/>
              <a:t>Defecating in an open field or bush will result to helminthic parasites infection</a:t>
            </a:r>
          </a:p>
          <a:p>
            <a:pPr marL="514350" indent="-514350">
              <a:buFont typeface="+mj-lt"/>
              <a:buAutoNum type="romanLcPeriod"/>
            </a:pPr>
            <a:r>
              <a:rPr lang="en-US" dirty="0" smtClean="0"/>
              <a:t>Unsafe sex will predispose a person to HIV infection </a:t>
            </a:r>
            <a:endParaRPr lang="en-US" dirty="0"/>
          </a:p>
        </p:txBody>
      </p:sp>
    </p:spTree>
    <p:extLst>
      <p:ext uri="{BB962C8B-B14F-4D97-AF65-F5344CB8AC3E}">
        <p14:creationId xmlns:p14="http://schemas.microsoft.com/office/powerpoint/2010/main" val="665935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0"/>
            <a:ext cx="10178322" cy="1492132"/>
          </a:xfrm>
        </p:spPr>
        <p:txBody>
          <a:bodyPr>
            <a:normAutofit/>
          </a:bodyPr>
          <a:lstStyle/>
          <a:p>
            <a:pPr algn="ctr"/>
            <a:r>
              <a:rPr lang="en-US" sz="4000" dirty="0" smtClean="0"/>
              <a:t>BEHAVIORS promoting health and preventing disease</a:t>
            </a:r>
            <a:endParaRPr lang="en-US" sz="4000" dirty="0"/>
          </a:p>
        </p:txBody>
      </p:sp>
      <p:sp>
        <p:nvSpPr>
          <p:cNvPr id="3" name="Content Placeholder 2"/>
          <p:cNvSpPr>
            <a:spLocks noGrp="1"/>
          </p:cNvSpPr>
          <p:nvPr>
            <p:ph idx="1"/>
          </p:nvPr>
        </p:nvSpPr>
        <p:spPr>
          <a:xfrm>
            <a:off x="875459" y="1043786"/>
            <a:ext cx="10930759" cy="5509776"/>
          </a:xfrm>
        </p:spPr>
        <p:txBody>
          <a:bodyPr/>
          <a:lstStyle/>
          <a:p>
            <a:pPr marL="514350" indent="-514350">
              <a:buFont typeface="+mj-lt"/>
              <a:buAutoNum type="romanLcPeriod"/>
            </a:pPr>
            <a:r>
              <a:rPr lang="en-US" dirty="0" smtClean="0"/>
              <a:t>Healthy behavior: actions that healthy people undertake to keep themselves or other healthy and Prevent diseases.  This are:</a:t>
            </a:r>
          </a:p>
          <a:p>
            <a:pPr>
              <a:buFont typeface="Wingdings" charset="2"/>
              <a:buChar char="v"/>
            </a:pPr>
            <a:r>
              <a:rPr lang="en-US" dirty="0" smtClean="0"/>
              <a:t>Good nutrition </a:t>
            </a:r>
          </a:p>
          <a:p>
            <a:pPr>
              <a:buFont typeface="Wingdings" charset="2"/>
              <a:buChar char="v"/>
            </a:pPr>
            <a:r>
              <a:rPr lang="en-US" dirty="0" smtClean="0"/>
              <a:t>Breastfeeding </a:t>
            </a:r>
          </a:p>
          <a:p>
            <a:pPr>
              <a:buFont typeface="Wingdings" charset="2"/>
              <a:buChar char="v"/>
            </a:pPr>
            <a:r>
              <a:rPr lang="en-US" dirty="0" smtClean="0"/>
              <a:t>Reduction of health damaging behavior like smoking </a:t>
            </a:r>
          </a:p>
          <a:p>
            <a:pPr marL="514350" indent="-514350">
              <a:buAutoNum type="romanLcPeriod" startAt="2"/>
            </a:pPr>
            <a:r>
              <a:rPr lang="en-US" dirty="0" smtClean="0"/>
              <a:t>Utilization behavior: utilization of health behavior such as antenatal care, child health immunizations, family planning </a:t>
            </a:r>
          </a:p>
          <a:p>
            <a:pPr marL="514350" indent="-514350">
              <a:buAutoNum type="romanLcPeriod" startAt="2"/>
            </a:pPr>
            <a:r>
              <a:rPr lang="en-US" dirty="0" smtClean="0"/>
              <a:t>Illness behavior: recognition of early symptoms and self referral,to hospital. Also screening for illness</a:t>
            </a:r>
          </a:p>
          <a:p>
            <a:pPr marL="514350" indent="-514350">
              <a:buAutoNum type="romanLcPeriod" startAt="2"/>
            </a:pPr>
            <a:r>
              <a:rPr lang="en-US" dirty="0" smtClean="0"/>
              <a:t>Compliance behavior: Adhering to course of medication</a:t>
            </a:r>
          </a:p>
          <a:p>
            <a:pPr marL="514350" indent="-514350">
              <a:buAutoNum type="romanLcPeriod" startAt="2"/>
            </a:pPr>
            <a:r>
              <a:rPr lang="en-US" dirty="0" smtClean="0"/>
              <a:t>Rehabilitation behavior: what people need to do after a serious illness so as to prevent further disabilities </a:t>
            </a:r>
          </a:p>
          <a:p>
            <a:pPr marL="514350" indent="-514350">
              <a:buAutoNum type="romanLcPeriod" startAt="2"/>
            </a:pPr>
            <a:r>
              <a:rPr lang="en-US" dirty="0" smtClean="0"/>
              <a:t>Community action: actions by indivinduals, community groups to change and improve surrounding to meet their special needs.</a:t>
            </a:r>
          </a:p>
        </p:txBody>
      </p:sp>
    </p:spTree>
    <p:extLst>
      <p:ext uri="{BB962C8B-B14F-4D97-AF65-F5344CB8AC3E}">
        <p14:creationId xmlns:p14="http://schemas.microsoft.com/office/powerpoint/2010/main" val="16896052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Factors to consider in </a:t>
            </a:r>
            <a:r>
              <a:rPr lang="en-US" smtClean="0"/>
              <a:t>a behavior change program </a:t>
            </a:r>
            <a:endParaRPr lang="en-US"/>
          </a:p>
        </p:txBody>
      </p:sp>
      <p:sp>
        <p:nvSpPr>
          <p:cNvPr id="3" name="Content Placeholder 2"/>
          <p:cNvSpPr>
            <a:spLocks noGrp="1"/>
          </p:cNvSpPr>
          <p:nvPr>
            <p:ph idx="1"/>
          </p:nvPr>
        </p:nvSpPr>
        <p:spPr>
          <a:xfrm>
            <a:off x="898816" y="1764108"/>
            <a:ext cx="10531184" cy="4788549"/>
          </a:xfrm>
        </p:spPr>
        <p:txBody>
          <a:bodyPr/>
          <a:lstStyle/>
          <a:p>
            <a:r>
              <a:rPr lang="en-US" dirty="0" smtClean="0"/>
              <a:t>The extend by which the target group thinks they are susceptible to the problem or associated risk [ smoking susceptibility to HBP – lung cancer, social and financial  problems]</a:t>
            </a:r>
          </a:p>
          <a:p>
            <a:r>
              <a:rPr lang="en-US" dirty="0" smtClean="0"/>
              <a:t>The perception of the target group on how serious continuing with the particular activity may be in terms of their possible future morbidity and mortality [ The perception of continuing to </a:t>
            </a:r>
            <a:r>
              <a:rPr lang="en-US" dirty="0" err="1" smtClean="0"/>
              <a:t>smoeke</a:t>
            </a:r>
            <a:r>
              <a:rPr lang="en-US" dirty="0" smtClean="0"/>
              <a:t>]</a:t>
            </a:r>
          </a:p>
          <a:p>
            <a:r>
              <a:rPr lang="en-US" dirty="0" smtClean="0"/>
              <a:t>Their perception of the extent and value of the benefits of giving up the activities </a:t>
            </a:r>
          </a:p>
          <a:p>
            <a:r>
              <a:rPr lang="en-US" dirty="0" smtClean="0"/>
              <a:t>The potential negative consequences of giving up the activities </a:t>
            </a:r>
          </a:p>
          <a:p>
            <a:pPr marL="0" indent="0">
              <a:buNone/>
            </a:pPr>
            <a:r>
              <a:rPr lang="en-US" dirty="0" smtClean="0"/>
              <a:t>Behaviour change methods include: </a:t>
            </a:r>
          </a:p>
          <a:p>
            <a:pPr marL="514350" indent="-514350">
              <a:buFont typeface="+mj-lt"/>
              <a:buAutoNum type="romanLcPeriod"/>
            </a:pPr>
            <a:r>
              <a:rPr lang="en-US" dirty="0" smtClean="0"/>
              <a:t>Giving information: presentation on risks associated with smoking and decide for themselves.</a:t>
            </a:r>
          </a:p>
          <a:p>
            <a:pPr marL="514350" indent="-514350">
              <a:buFont typeface="+mj-lt"/>
              <a:buAutoNum type="romanLcPeriod"/>
            </a:pPr>
            <a:r>
              <a:rPr lang="en-US" dirty="0" smtClean="0"/>
              <a:t>Opinions forming: use a discussion group why people smoke, advantages and disadvantages </a:t>
            </a:r>
          </a:p>
          <a:p>
            <a:pPr marL="514350" indent="-514350">
              <a:buFont typeface="+mj-lt"/>
              <a:buAutoNum type="romanLcPeriod"/>
            </a:pPr>
            <a:r>
              <a:rPr lang="en-US" dirty="0" smtClean="0"/>
              <a:t>Act as role model for good behavior</a:t>
            </a:r>
            <a:r>
              <a:rPr lang="is-IS" dirty="0" smtClean="0"/>
              <a:t>…</a:t>
            </a:r>
            <a:r>
              <a:rPr lang="en-US" dirty="0" smtClean="0"/>
              <a:t>.not smoking </a:t>
            </a:r>
          </a:p>
        </p:txBody>
      </p:sp>
    </p:spTree>
    <p:extLst>
      <p:ext uri="{BB962C8B-B14F-4D97-AF65-F5344CB8AC3E}">
        <p14:creationId xmlns:p14="http://schemas.microsoft.com/office/powerpoint/2010/main" val="1248302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Counseling </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Defination </a:t>
            </a:r>
          </a:p>
          <a:p>
            <a:r>
              <a:rPr lang="en-US" dirty="0" smtClean="0"/>
              <a:t>It is interpersonal communication through which a person is assisted  to embrace constructive change of attitude or behavior </a:t>
            </a:r>
          </a:p>
          <a:p>
            <a:r>
              <a:rPr lang="en-US" dirty="0" smtClean="0"/>
              <a:t>In counseling, the focus is in the individual but not the problem</a:t>
            </a:r>
          </a:p>
          <a:p>
            <a:r>
              <a:rPr lang="en-US" dirty="0" smtClean="0"/>
              <a:t>Aim:</a:t>
            </a:r>
          </a:p>
          <a:p>
            <a:r>
              <a:rPr lang="en-US" dirty="0" smtClean="0"/>
              <a:t>The aim is not to focus on a particular problem but to assist the individual to become independent and be able to cope with the present situation and future problems without external aid.</a:t>
            </a:r>
            <a:endParaRPr lang="en-US" dirty="0"/>
          </a:p>
        </p:txBody>
      </p:sp>
    </p:spTree>
    <p:extLst>
      <p:ext uri="{BB962C8B-B14F-4D97-AF65-F5344CB8AC3E}">
        <p14:creationId xmlns:p14="http://schemas.microsoft.com/office/powerpoint/2010/main" val="10031508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a:t>
            </a:r>
            <a:r>
              <a:rPr lang="en-US" smtClean="0"/>
              <a:t>of counseling </a:t>
            </a:r>
            <a:endParaRPr lang="en-US"/>
          </a:p>
        </p:txBody>
      </p:sp>
      <p:sp>
        <p:nvSpPr>
          <p:cNvPr id="3" name="Content Placeholder 2"/>
          <p:cNvSpPr>
            <a:spLocks noGrp="1"/>
          </p:cNvSpPr>
          <p:nvPr>
            <p:ph idx="1"/>
          </p:nvPr>
        </p:nvSpPr>
        <p:spPr/>
        <p:txBody>
          <a:bodyPr/>
          <a:lstStyle/>
          <a:p>
            <a:pPr marL="514350" indent="-514350">
              <a:buFont typeface="+mj-lt"/>
              <a:buAutoNum type="romanLcPeriod"/>
            </a:pPr>
            <a:r>
              <a:rPr lang="en-US" dirty="0" smtClean="0"/>
              <a:t>It can be use for prevention of problems through providing information and answering questions.</a:t>
            </a:r>
          </a:p>
          <a:p>
            <a:pPr marL="514350" indent="-514350">
              <a:buFont typeface="+mj-lt"/>
              <a:buAutoNum type="romanLcPeriod"/>
            </a:pPr>
            <a:r>
              <a:rPr lang="en-US" dirty="0" smtClean="0"/>
              <a:t>Can be used to offer support to a person who is affected by a problem and requires little support to adjust</a:t>
            </a:r>
          </a:p>
          <a:p>
            <a:pPr marL="514350" indent="-514350">
              <a:buFont typeface="+mj-lt"/>
              <a:buAutoNum type="romanLcPeriod"/>
            </a:pPr>
            <a:r>
              <a:rPr lang="en-US" dirty="0" smtClean="0"/>
              <a:t>Ongoing or progressive counseling: For persons with chronic disease which helps the person to adopt good attitude towards the situation and live long with it.</a:t>
            </a:r>
            <a:endParaRPr lang="en-US" dirty="0"/>
          </a:p>
        </p:txBody>
      </p:sp>
    </p:spTree>
    <p:extLst>
      <p:ext uri="{BB962C8B-B14F-4D97-AF65-F5344CB8AC3E}">
        <p14:creationId xmlns:p14="http://schemas.microsoft.com/office/powerpoint/2010/main" val="437419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1"/>
            <a:ext cx="10178322" cy="1130768"/>
          </a:xfrm>
        </p:spPr>
        <p:txBody>
          <a:bodyPr/>
          <a:lstStyle/>
          <a:p>
            <a:pPr algn="ctr"/>
            <a:r>
              <a:rPr lang="en-US" sz="3500" dirty="0" smtClean="0"/>
              <a:t>What important things should be considered in counseling</a:t>
            </a:r>
            <a:r>
              <a:rPr lang="en-US" dirty="0" smtClean="0"/>
              <a:t> </a:t>
            </a:r>
            <a:endParaRPr lang="en-US" dirty="0"/>
          </a:p>
        </p:txBody>
      </p:sp>
      <p:sp>
        <p:nvSpPr>
          <p:cNvPr id="3" name="Content Placeholder 2"/>
          <p:cNvSpPr>
            <a:spLocks noGrp="1"/>
          </p:cNvSpPr>
          <p:nvPr>
            <p:ph idx="1"/>
          </p:nvPr>
        </p:nvSpPr>
        <p:spPr>
          <a:xfrm>
            <a:off x="1251677" y="1130769"/>
            <a:ext cx="10360441" cy="5595852"/>
          </a:xfrm>
        </p:spPr>
        <p:txBody>
          <a:bodyPr/>
          <a:lstStyle/>
          <a:p>
            <a:pPr marL="514350" indent="-514350">
              <a:buFont typeface="+mj-lt"/>
              <a:buAutoNum type="romanLcPeriod"/>
            </a:pPr>
            <a:r>
              <a:rPr lang="en-US" dirty="0" smtClean="0"/>
              <a:t>Relationships:  a counsellor should build a relationship with a patient and caring attitude </a:t>
            </a:r>
          </a:p>
          <a:p>
            <a:pPr marL="514350" indent="-514350">
              <a:buFont typeface="+mj-lt"/>
              <a:buAutoNum type="romanLcPeriod"/>
            </a:pPr>
            <a:r>
              <a:rPr lang="en-US" dirty="0" smtClean="0"/>
              <a:t>Identify needs: The counselor should help the patient identify his/her own needs. Use open ended questions </a:t>
            </a:r>
          </a:p>
          <a:p>
            <a:pPr marL="514350" indent="-514350">
              <a:buFont typeface="+mj-lt"/>
              <a:buAutoNum type="romanLcPeriod"/>
            </a:pPr>
            <a:r>
              <a:rPr lang="en-US" dirty="0" smtClean="0"/>
              <a:t>Confidentiality: A client may reveal to you personal information which is very embarrassing. This is because of confidence to you. All patients information must be kept as a secret</a:t>
            </a:r>
          </a:p>
          <a:p>
            <a:pPr marL="514350" indent="-514350">
              <a:buFont typeface="+mj-lt"/>
              <a:buAutoNum type="romanLcPeriod"/>
            </a:pPr>
            <a:r>
              <a:rPr lang="en-US" dirty="0" smtClean="0"/>
              <a:t>Empathy: placing your self in other personal positions and try to understand how they feel. No pitying or sorrow</a:t>
            </a:r>
          </a:p>
          <a:p>
            <a:pPr marL="514350" indent="-514350">
              <a:buFont typeface="+mj-lt"/>
              <a:buAutoNum type="romanLcPeriod"/>
            </a:pPr>
            <a:r>
              <a:rPr lang="en-US" dirty="0" smtClean="0"/>
              <a:t>Participation: in counseling, a client should participate actively in thinking of the problem and try to make a choice or option to solve it. Never try to,persuade a patient to accept your advice. This can be detrimental for if the choice was wrong, then the client it will blame you for the bad outcome. Alternatively, if the advice works well, the client will be dependent on you.</a:t>
            </a:r>
          </a:p>
          <a:p>
            <a:pPr marL="514350" indent="-514350">
              <a:buFont typeface="+mj-lt"/>
              <a:buAutoNum type="romanLcPeriod"/>
            </a:pPr>
            <a:r>
              <a:rPr lang="en-US" dirty="0" smtClean="0"/>
              <a:t>Information and resources:  a counselor can play be tempted to give advice. Help the client to come up with her own resolution but offer advice which is reasonable to you but </a:t>
            </a:r>
            <a:r>
              <a:rPr lang="en-US" smtClean="0"/>
              <a:t>not practical</a:t>
            </a:r>
            <a:endParaRPr lang="en-US" dirty="0"/>
          </a:p>
        </p:txBody>
      </p:sp>
    </p:spTree>
    <p:extLst>
      <p:ext uri="{BB962C8B-B14F-4D97-AF65-F5344CB8AC3E}">
        <p14:creationId xmlns:p14="http://schemas.microsoft.com/office/powerpoint/2010/main" val="1189908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messages </a:t>
            </a:r>
            <a:endParaRPr lang="en-US" dirty="0"/>
          </a:p>
        </p:txBody>
      </p:sp>
      <p:sp>
        <p:nvSpPr>
          <p:cNvPr id="3" name="Content Placeholder 2"/>
          <p:cNvSpPr>
            <a:spLocks noGrp="1"/>
          </p:cNvSpPr>
          <p:nvPr>
            <p:ph idx="1"/>
          </p:nvPr>
        </p:nvSpPr>
        <p:spPr/>
        <p:txBody>
          <a:bodyPr/>
          <a:lstStyle/>
          <a:p>
            <a:r>
              <a:rPr lang="en-US" dirty="0" smtClean="0"/>
              <a:t>Health messages are passed from the source to the target audience through a process of communication. </a:t>
            </a:r>
          </a:p>
          <a:p>
            <a:r>
              <a:rPr lang="en-US" dirty="0" smtClean="0"/>
              <a:t>Communication is the process by which a message is transmitted from a source to a receiver in order to obtain mutual understanding.</a:t>
            </a:r>
          </a:p>
          <a:p>
            <a:r>
              <a:rPr lang="en-US" dirty="0" smtClean="0"/>
              <a:t>There are several ways to communicate: Verbal, writings, facial,or eye expression </a:t>
            </a:r>
          </a:p>
          <a:p>
            <a:r>
              <a:rPr lang="en-US" dirty="0" smtClean="0"/>
              <a:t>The way we communicate will depend on the mood we are in or the mood of the receiver.</a:t>
            </a:r>
          </a:p>
          <a:p>
            <a:r>
              <a:rPr lang="en-US" dirty="0" smtClean="0"/>
              <a:t>Whatever the situation, we must communicate effectively if we need to be understood </a:t>
            </a:r>
          </a:p>
        </p:txBody>
      </p:sp>
    </p:spTree>
    <p:extLst>
      <p:ext uri="{BB962C8B-B14F-4D97-AF65-F5344CB8AC3E}">
        <p14:creationId xmlns:p14="http://schemas.microsoft.com/office/powerpoint/2010/main" val="1145845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Message transmission through an </a:t>
            </a:r>
            <a:r>
              <a:rPr lang="en-US" smtClean="0"/>
              <a:t>appropriate channel </a:t>
            </a:r>
            <a:endParaRPr lang="en-US"/>
          </a:p>
        </p:txBody>
      </p:sp>
      <p:sp>
        <p:nvSpPr>
          <p:cNvPr id="3" name="Content Placeholder 2"/>
          <p:cNvSpPr>
            <a:spLocks noGrp="1"/>
          </p:cNvSpPr>
          <p:nvPr>
            <p:ph idx="1"/>
          </p:nvPr>
        </p:nvSpPr>
        <p:spPr>
          <a:xfrm>
            <a:off x="1356328" y="1874517"/>
            <a:ext cx="9969022" cy="4562163"/>
          </a:xfrm>
        </p:spPr>
        <p:txBody>
          <a:bodyPr/>
          <a:lstStyle/>
          <a:p>
            <a:r>
              <a:rPr lang="en-US" dirty="0" smtClean="0"/>
              <a:t>Effective communication is a two way process whereby a message is initiated by one person or persons and sent through appropriate channels to targeted audience.</a:t>
            </a:r>
          </a:p>
          <a:p>
            <a:r>
              <a:rPr lang="en-US" dirty="0" smtClean="0"/>
              <a:t>This form of communication can sometimes bring change . We know that our communication has been  effective if there is feed back from the receiver in the form of response or action. </a:t>
            </a:r>
          </a:p>
          <a:p>
            <a:r>
              <a:rPr lang="en-US" dirty="0" smtClean="0"/>
              <a:t>The process require both information and understanding </a:t>
            </a:r>
          </a:p>
          <a:p>
            <a:r>
              <a:rPr lang="en-US" dirty="0" smtClean="0"/>
              <a:t>Four major element s contribute to effective communication: This are:</a:t>
            </a:r>
          </a:p>
          <a:p>
            <a:pPr marL="514350" indent="-514350">
              <a:buFont typeface="+mj-lt"/>
              <a:buAutoNum type="romanUcPeriod"/>
            </a:pPr>
            <a:r>
              <a:rPr lang="en-US" dirty="0" smtClean="0"/>
              <a:t>Sender</a:t>
            </a:r>
          </a:p>
          <a:p>
            <a:pPr marL="514350" indent="-514350">
              <a:buFont typeface="+mj-lt"/>
              <a:buAutoNum type="romanUcPeriod"/>
            </a:pPr>
            <a:r>
              <a:rPr lang="en-US" dirty="0" smtClean="0"/>
              <a:t>Message </a:t>
            </a:r>
          </a:p>
          <a:p>
            <a:pPr marL="514350" indent="-514350">
              <a:buFont typeface="+mj-lt"/>
              <a:buAutoNum type="romanUcPeriod"/>
            </a:pPr>
            <a:r>
              <a:rPr lang="en-US" dirty="0" smtClean="0"/>
              <a:t>Channel</a:t>
            </a:r>
          </a:p>
          <a:p>
            <a:pPr marL="514350" indent="-514350">
              <a:buFont typeface="+mj-lt"/>
              <a:buAutoNum type="romanUcPeriod"/>
            </a:pPr>
            <a:r>
              <a:rPr lang="en-US" dirty="0" smtClean="0"/>
              <a:t>Receiver</a:t>
            </a:r>
            <a:endParaRPr lang="en-US" dirty="0"/>
          </a:p>
        </p:txBody>
      </p:sp>
    </p:spTree>
    <p:extLst>
      <p:ext uri="{BB962C8B-B14F-4D97-AF65-F5344CB8AC3E}">
        <p14:creationId xmlns:p14="http://schemas.microsoft.com/office/powerpoint/2010/main" val="757665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The sender</a:t>
            </a:r>
            <a:endParaRPr lang="en-US" dirty="0"/>
          </a:p>
        </p:txBody>
      </p:sp>
      <p:sp>
        <p:nvSpPr>
          <p:cNvPr id="3" name="Content Placeholder 2"/>
          <p:cNvSpPr>
            <a:spLocks noGrp="1"/>
          </p:cNvSpPr>
          <p:nvPr>
            <p:ph idx="1"/>
          </p:nvPr>
        </p:nvSpPr>
        <p:spPr>
          <a:xfrm>
            <a:off x="1251678" y="1333727"/>
            <a:ext cx="10178322" cy="5117450"/>
          </a:xfrm>
        </p:spPr>
        <p:txBody>
          <a:bodyPr/>
          <a:lstStyle/>
          <a:p>
            <a:r>
              <a:rPr lang="en-US" dirty="0" smtClean="0"/>
              <a:t>The sender (communicator) initiates  the communication process. A health worker conducting health education is often the initiator/ communicator of the message.</a:t>
            </a:r>
          </a:p>
          <a:p>
            <a:r>
              <a:rPr lang="en-US" dirty="0" smtClean="0"/>
              <a:t>A good communicator must have the following qualities:</a:t>
            </a:r>
          </a:p>
          <a:p>
            <a:pPr marL="514350" indent="-514350">
              <a:buFont typeface="+mj-lt"/>
              <a:buAutoNum type="romanLcPeriod"/>
            </a:pPr>
            <a:r>
              <a:rPr lang="en-US" dirty="0" smtClean="0"/>
              <a:t>Know the knowledge level of the receiver</a:t>
            </a:r>
          </a:p>
          <a:p>
            <a:pPr marL="514350" indent="-514350">
              <a:buFont typeface="+mj-lt"/>
              <a:buAutoNum type="romanLcPeriod"/>
            </a:pPr>
            <a:r>
              <a:rPr lang="en-US" dirty="0" smtClean="0"/>
              <a:t>Be good listener </a:t>
            </a:r>
          </a:p>
          <a:p>
            <a:pPr marL="514350" indent="-514350">
              <a:buFont typeface="+mj-lt"/>
              <a:buAutoNum type="romanLcPeriod"/>
            </a:pPr>
            <a:r>
              <a:rPr lang="en-US" dirty="0" smtClean="0"/>
              <a:t>Empathize </a:t>
            </a:r>
          </a:p>
          <a:p>
            <a:pPr marL="514350" indent="-514350">
              <a:buFont typeface="+mj-lt"/>
              <a:buAutoNum type="romanLcPeriod"/>
            </a:pPr>
            <a:r>
              <a:rPr lang="en-US" dirty="0" smtClean="0"/>
              <a:t>Know the subject we'll</a:t>
            </a:r>
          </a:p>
          <a:p>
            <a:pPr marL="514350" indent="-514350">
              <a:buFont typeface="+mj-lt"/>
              <a:buAutoNum type="romanLcPeriod"/>
            </a:pPr>
            <a:r>
              <a:rPr lang="en-US" dirty="0" smtClean="0"/>
              <a:t>Respect the culture and beliefs of the receiver</a:t>
            </a:r>
          </a:p>
          <a:p>
            <a:pPr marL="514350" indent="-514350">
              <a:buFont typeface="+mj-lt"/>
              <a:buAutoNum type="romanLcPeriod"/>
            </a:pPr>
            <a:r>
              <a:rPr lang="en-US" dirty="0" smtClean="0"/>
              <a:t>Use correct language</a:t>
            </a:r>
          </a:p>
          <a:p>
            <a:pPr marL="514350" indent="-514350">
              <a:buFont typeface="+mj-lt"/>
              <a:buAutoNum type="romanLcPeriod"/>
            </a:pPr>
            <a:r>
              <a:rPr lang="en-US" dirty="0" smtClean="0"/>
              <a:t>Talk </a:t>
            </a:r>
            <a:r>
              <a:rPr lang="en-US" i="1" dirty="0" smtClean="0"/>
              <a:t>with </a:t>
            </a:r>
            <a:r>
              <a:rPr lang="en-US" dirty="0" smtClean="0"/>
              <a:t>the audience by allowing discussion and questions </a:t>
            </a:r>
            <a:endParaRPr lang="en-US" dirty="0"/>
          </a:p>
        </p:txBody>
      </p:sp>
    </p:spTree>
    <p:extLst>
      <p:ext uri="{BB962C8B-B14F-4D97-AF65-F5344CB8AC3E}">
        <p14:creationId xmlns:p14="http://schemas.microsoft.com/office/powerpoint/2010/main" val="13729604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The message</a:t>
            </a:r>
            <a:endParaRPr lang="en-US" dirty="0"/>
          </a:p>
        </p:txBody>
      </p:sp>
      <p:sp>
        <p:nvSpPr>
          <p:cNvPr id="3" name="Content Placeholder 2"/>
          <p:cNvSpPr>
            <a:spLocks noGrp="1"/>
          </p:cNvSpPr>
          <p:nvPr>
            <p:ph idx="1"/>
          </p:nvPr>
        </p:nvSpPr>
        <p:spPr/>
        <p:txBody>
          <a:bodyPr/>
          <a:lstStyle/>
          <a:p>
            <a:r>
              <a:rPr lang="en-US" dirty="0" smtClean="0"/>
              <a:t>The message should be relevant to the receiver. If people receiving a message think it has to nothing to do with them, they will ignore it.</a:t>
            </a:r>
          </a:p>
          <a:p>
            <a:r>
              <a:rPr lang="en-US" dirty="0" smtClean="0"/>
              <a:t>It must be interesting </a:t>
            </a:r>
          </a:p>
          <a:p>
            <a:r>
              <a:rPr lang="en-US" dirty="0" smtClean="0"/>
              <a:t>It must hold receiver attention </a:t>
            </a:r>
          </a:p>
          <a:p>
            <a:r>
              <a:rPr lang="en-US" dirty="0" smtClean="0"/>
              <a:t>Must be simple and clear</a:t>
            </a:r>
          </a:p>
          <a:p>
            <a:r>
              <a:rPr lang="en-US" dirty="0" smtClean="0"/>
              <a:t>A health message must communicate a benefit but not commands </a:t>
            </a:r>
            <a:endParaRPr lang="en-US" dirty="0"/>
          </a:p>
        </p:txBody>
      </p:sp>
    </p:spTree>
    <p:extLst>
      <p:ext uri="{BB962C8B-B14F-4D97-AF65-F5344CB8AC3E}">
        <p14:creationId xmlns:p14="http://schemas.microsoft.com/office/powerpoint/2010/main" val="21373774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The channels</a:t>
            </a:r>
            <a:endParaRPr lang="en-US" dirty="0"/>
          </a:p>
        </p:txBody>
      </p:sp>
      <p:sp>
        <p:nvSpPr>
          <p:cNvPr id="3" name="Content Placeholder 2"/>
          <p:cNvSpPr>
            <a:spLocks noGrp="1"/>
          </p:cNvSpPr>
          <p:nvPr>
            <p:ph idx="1"/>
          </p:nvPr>
        </p:nvSpPr>
        <p:spPr/>
        <p:txBody>
          <a:bodyPr/>
          <a:lstStyle/>
          <a:p>
            <a:r>
              <a:rPr lang="en-US" dirty="0" smtClean="0"/>
              <a:t>A channel is a medium of way in which messages are delivered to the intended receiver</a:t>
            </a:r>
          </a:p>
          <a:p>
            <a:r>
              <a:rPr lang="en-US" dirty="0" smtClean="0"/>
              <a:t>Can be through television , radio, posters newspapers, pamphlets, videos, songs, dancing, stories or banners</a:t>
            </a:r>
          </a:p>
          <a:p>
            <a:r>
              <a:rPr lang="en-US" dirty="0" smtClean="0"/>
              <a:t>You can use more than one channel so as to communicate a single message </a:t>
            </a:r>
          </a:p>
          <a:p>
            <a:r>
              <a:rPr lang="en-US" dirty="0" smtClean="0"/>
              <a:t>The same message can be channeled through: health talk, one to one communication. Posters radios</a:t>
            </a:r>
          </a:p>
          <a:p>
            <a:r>
              <a:rPr lang="en-US" dirty="0" smtClean="0"/>
              <a:t>Choose the venue appropriately: should be away from distraction, time of year</a:t>
            </a:r>
            <a:endParaRPr lang="en-US" dirty="0"/>
          </a:p>
        </p:txBody>
      </p:sp>
    </p:spTree>
    <p:extLst>
      <p:ext uri="{BB962C8B-B14F-4D97-AF65-F5344CB8AC3E}">
        <p14:creationId xmlns:p14="http://schemas.microsoft.com/office/powerpoint/2010/main" val="233549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922348"/>
          </a:xfrm>
        </p:spPr>
        <p:txBody>
          <a:bodyPr/>
          <a:lstStyle/>
          <a:p>
            <a:r>
              <a:rPr lang="en-US" dirty="0" smtClean="0"/>
              <a:t>4. The receivers </a:t>
            </a:r>
            <a:endParaRPr lang="en-US" dirty="0"/>
          </a:p>
        </p:txBody>
      </p:sp>
      <p:sp>
        <p:nvSpPr>
          <p:cNvPr id="3" name="Content Placeholder 2"/>
          <p:cNvSpPr>
            <a:spLocks noGrp="1"/>
          </p:cNvSpPr>
          <p:nvPr>
            <p:ph idx="1"/>
          </p:nvPr>
        </p:nvSpPr>
        <p:spPr>
          <a:xfrm>
            <a:off x="1251678" y="1304733"/>
            <a:ext cx="9693578" cy="5073959"/>
          </a:xfrm>
        </p:spPr>
        <p:txBody>
          <a:bodyPr/>
          <a:lstStyle/>
          <a:p>
            <a:r>
              <a:rPr lang="en-US" dirty="0" smtClean="0"/>
              <a:t>Is also called the target audience and refers to the person or a group of people to whom a communicator intends to send health education message.</a:t>
            </a:r>
          </a:p>
          <a:p>
            <a:r>
              <a:rPr lang="en-US" dirty="0" smtClean="0"/>
              <a:t>Receivers can be classified into:</a:t>
            </a:r>
          </a:p>
          <a:p>
            <a:pPr marL="514350" indent="-514350">
              <a:buFont typeface="+mj-lt"/>
              <a:buAutoNum type="romanLcPeriod"/>
            </a:pPr>
            <a:r>
              <a:rPr lang="en-US" dirty="0" smtClean="0"/>
              <a:t>Primary target of whom change is intended</a:t>
            </a:r>
          </a:p>
          <a:p>
            <a:pPr marL="514350" indent="-514350">
              <a:buFont typeface="+mj-lt"/>
              <a:buAutoNum type="romanLcPeriod"/>
            </a:pPr>
            <a:r>
              <a:rPr lang="en-US" dirty="0" smtClean="0"/>
              <a:t>Secondary target: is the person who a sits in influencing the primary target</a:t>
            </a:r>
          </a:p>
          <a:p>
            <a:pPr marL="0" indent="0">
              <a:buNone/>
            </a:pPr>
            <a:r>
              <a:rPr lang="en-US" dirty="0" smtClean="0"/>
              <a:t>Skills for communication:</a:t>
            </a:r>
          </a:p>
          <a:p>
            <a:pPr marL="457200" indent="-457200">
              <a:buFont typeface="+mj-lt"/>
              <a:buAutoNum type="alphaLcParenR"/>
            </a:pPr>
            <a:r>
              <a:rPr lang="en-US" dirty="0" smtClean="0"/>
              <a:t>Present the message clearly and simple by using familiar word</a:t>
            </a:r>
          </a:p>
          <a:p>
            <a:pPr marL="457200" indent="-457200">
              <a:buFont typeface="+mj-lt"/>
              <a:buAutoNum type="alphaLcParenR"/>
            </a:pPr>
            <a:r>
              <a:rPr lang="en-US" dirty="0" smtClean="0"/>
              <a:t>Listen carefully as a way of showing respect to your health audience</a:t>
            </a:r>
          </a:p>
          <a:p>
            <a:pPr marL="457200" indent="-457200">
              <a:buFont typeface="+mj-lt"/>
              <a:buAutoNum type="alphaLcParenR"/>
            </a:pPr>
            <a:r>
              <a:rPr lang="en-US" dirty="0" smtClean="0"/>
              <a:t>Ask questions for accurate information </a:t>
            </a:r>
          </a:p>
          <a:p>
            <a:pPr marL="457200" indent="-457200">
              <a:buFont typeface="+mj-lt"/>
              <a:buAutoNum type="alphaLcParenR"/>
            </a:pPr>
            <a:r>
              <a:rPr lang="en-US" dirty="0" smtClean="0"/>
              <a:t>Use interactive discussion </a:t>
            </a:r>
          </a:p>
          <a:p>
            <a:pPr marL="457200" indent="-457200">
              <a:buFont typeface="+mj-lt"/>
              <a:buAutoNum type="alphaLcParenR"/>
            </a:pPr>
            <a:r>
              <a:rPr lang="en-US" dirty="0" smtClean="0"/>
              <a:t>Use pictures and illustrations that are familiar to the receiver</a:t>
            </a:r>
            <a:endParaRPr lang="en-US" dirty="0"/>
          </a:p>
        </p:txBody>
      </p:sp>
    </p:spTree>
    <p:extLst>
      <p:ext uri="{BB962C8B-B14F-4D97-AF65-F5344CB8AC3E}">
        <p14:creationId xmlns:p14="http://schemas.microsoft.com/office/powerpoint/2010/main" val="15264896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Methods used in participatory learning </a:t>
            </a:r>
            <a:endParaRPr lang="en-US"/>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Using learners expectations and experience</a:t>
            </a:r>
          </a:p>
          <a:p>
            <a:pPr marL="457200" indent="-457200">
              <a:buFont typeface="+mj-lt"/>
              <a:buAutoNum type="arabicPeriod"/>
            </a:pPr>
            <a:r>
              <a:rPr lang="en-US" dirty="0" smtClean="0"/>
              <a:t>Group discussion </a:t>
            </a:r>
          </a:p>
          <a:p>
            <a:pPr marL="457200" indent="-457200">
              <a:buFont typeface="+mj-lt"/>
              <a:buAutoNum type="arabicPeriod"/>
            </a:pPr>
            <a:r>
              <a:rPr lang="en-US" dirty="0" smtClean="0"/>
              <a:t>Brainstorming </a:t>
            </a:r>
          </a:p>
          <a:p>
            <a:pPr marL="457200" indent="-457200">
              <a:buFont typeface="+mj-lt"/>
              <a:buAutoNum type="arabicPeriod"/>
            </a:pPr>
            <a:r>
              <a:rPr lang="en-US" dirty="0" smtClean="0"/>
              <a:t>Workshops </a:t>
            </a:r>
          </a:p>
          <a:p>
            <a:pPr marL="457200" indent="-457200">
              <a:buFont typeface="+mj-lt"/>
              <a:buAutoNum type="arabicPeriod"/>
            </a:pPr>
            <a:r>
              <a:rPr lang="en-US" dirty="0" smtClean="0"/>
              <a:t>Role play</a:t>
            </a:r>
          </a:p>
          <a:p>
            <a:pPr marL="457200" indent="-457200">
              <a:buFont typeface="+mj-lt"/>
              <a:buAutoNum type="arabicPeriod"/>
            </a:pPr>
            <a:r>
              <a:rPr lang="en-US" dirty="0" smtClean="0"/>
              <a:t>Learning through games</a:t>
            </a:r>
          </a:p>
          <a:p>
            <a:pPr marL="457200" indent="-457200">
              <a:buFont typeface="+mj-lt"/>
              <a:buAutoNum type="arabicPeriod"/>
            </a:pPr>
            <a:r>
              <a:rPr lang="en-US" dirty="0" smtClean="0"/>
              <a:t>Using experience outside the learning center </a:t>
            </a:r>
            <a:endParaRPr lang="en-US" dirty="0"/>
          </a:p>
        </p:txBody>
      </p:sp>
    </p:spTree>
    <p:extLst>
      <p:ext uri="{BB962C8B-B14F-4D97-AF65-F5344CB8AC3E}">
        <p14:creationId xmlns:p14="http://schemas.microsoft.com/office/powerpoint/2010/main" val="18733047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1. Using learners expectations and experience </a:t>
            </a:r>
            <a:endParaRPr lang="en-US" dirty="0"/>
          </a:p>
        </p:txBody>
      </p:sp>
      <p:sp>
        <p:nvSpPr>
          <p:cNvPr id="3" name="Content Placeholder 2"/>
          <p:cNvSpPr>
            <a:spLocks noGrp="1"/>
          </p:cNvSpPr>
          <p:nvPr>
            <p:ph idx="1"/>
          </p:nvPr>
        </p:nvSpPr>
        <p:spPr/>
        <p:txBody>
          <a:bodyPr/>
          <a:lstStyle/>
          <a:p>
            <a:pPr marL="457200" indent="-457200">
              <a:buFont typeface="+mj-lt"/>
              <a:buAutoNum type="alphaLcParenR"/>
            </a:pPr>
            <a:r>
              <a:rPr lang="en-US" dirty="0" smtClean="0"/>
              <a:t>Learners have got skills of their own:  as adults, we have had different experiences in life.</a:t>
            </a:r>
          </a:p>
          <a:p>
            <a:pPr marL="457200" indent="-457200">
              <a:buFont typeface="+mj-lt"/>
              <a:buAutoNum type="alphaLcParenR"/>
            </a:pPr>
            <a:r>
              <a:rPr lang="en-US" dirty="0" smtClean="0"/>
              <a:t>Learners know what they want to learn: learners will learn quickly if they a relevance of what they are doing and its benefits in improving their lives quality</a:t>
            </a:r>
          </a:p>
          <a:p>
            <a:pPr marL="457200" indent="-457200">
              <a:buFont typeface="+mj-lt"/>
              <a:buAutoNum type="alphaLcParenR"/>
            </a:pPr>
            <a:r>
              <a:rPr lang="en-US" dirty="0" smtClean="0"/>
              <a:t>People learn for awareness and empowerment: It is important to help people learn and questions what they are learning and what is happening around them by thinking in depth. It is important to encourage the learners to think about things for themselves rather than just accept what other say. Thus they must raise their own ideas and make suggestions in their leaning experience?</a:t>
            </a:r>
            <a:endParaRPr lang="en-US" dirty="0"/>
          </a:p>
        </p:txBody>
      </p:sp>
    </p:spTree>
    <p:extLst>
      <p:ext uri="{BB962C8B-B14F-4D97-AF65-F5344CB8AC3E}">
        <p14:creationId xmlns:p14="http://schemas.microsoft.com/office/powerpoint/2010/main" val="237561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a:ea typeface=""/>
        <a:cs typeface=""/>
      </a:majorFont>
      <a:minorFont>
        <a:latin typeface="Gill Sans MT"/>
        <a:ea typeface=""/>
        <a:cs typeface=""/>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Badge_16x9</Template>
  <TotalTime>254</TotalTime>
  <Application>Microsoft Macintosh PowerPoint</Application>
  <PresentationFormat>Widescreen</PresentationFormat>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Gill Sans MT</vt:lpstr>
      <vt:lpstr>Impact</vt:lpstr>
      <vt:lpstr>Wingdings</vt:lpstr>
      <vt:lpstr>Arial</vt:lpstr>
      <vt:lpstr>Badge</vt:lpstr>
      <vt:lpstr>Health education  2</vt:lpstr>
      <vt:lpstr>Health messages </vt:lpstr>
      <vt:lpstr>Message transmission through an appropriate channel </vt:lpstr>
      <vt:lpstr>1. The sender</vt:lpstr>
      <vt:lpstr>2. The message</vt:lpstr>
      <vt:lpstr>3. The channels</vt:lpstr>
      <vt:lpstr>4. The receivers </vt:lpstr>
      <vt:lpstr>Methods used in participatory learning </vt:lpstr>
      <vt:lpstr>1. Using learners expectations and experience </vt:lpstr>
      <vt:lpstr>2. Group discussion </vt:lpstr>
      <vt:lpstr>3. Brainstorming </vt:lpstr>
      <vt:lpstr>4.workshops</vt:lpstr>
      <vt:lpstr>5. Role plays</vt:lpstr>
      <vt:lpstr>Behavior change communication </vt:lpstr>
      <vt:lpstr>BEHAVIORS promoting health and preventing disease</vt:lpstr>
      <vt:lpstr>Factors to consider in a behavior change program </vt:lpstr>
      <vt:lpstr>Counseling </vt:lpstr>
      <vt:lpstr>Functions of counseling </vt:lpstr>
      <vt:lpstr>What important things should be considered in counseling </vt:lpstr>
    </vt:vector>
  </TitlesOfParts>
  <LinksUpToDate>false</LinksUpToDate>
  <SharedDoc>false</SharedDoc>
  <HyperlinksChanged>false</HyperlinksChanged>
  <AppVersion>15.0024</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ngilamutisya@yahoo.com</dc:creator>
  <cp:lastModifiedBy>ngilamutisya@yahoo.com</cp:lastModifiedBy>
  <cp:revision>121</cp:revision>
  <dcterms:created xsi:type="dcterms:W3CDTF">2018-01-19T07:51:25Z</dcterms:created>
  <dcterms:modified xsi:type="dcterms:W3CDTF">2018-01-19T12:11:54Z</dcterms:modified>
</cp:coreProperties>
</file>